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9" r:id="rId12"/>
    <p:sldId id="265" r:id="rId13"/>
    <p:sldId id="266" r:id="rId14"/>
    <p:sldId id="267" r:id="rId15"/>
    <p:sldId id="274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0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33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B47DD-81F8-4128-9E50-04A9F2D3D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6564D1-2B83-4C0F-ACBA-E91472C50A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1D7D-D2EC-4ADB-9C65-191DEC82D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CB571-86F9-474A-826A-75CC21C8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384F5F-50E6-4BB9-B848-EE2302C02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4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3F08DF-1C0D-4F53-A3AB-95D7B55FA0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761999"/>
            <a:ext cx="2628900" cy="5414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0D3BBD-C494-4E94-B189-319802A93E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761999"/>
            <a:ext cx="7734300" cy="54149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C0BD9-4BED-43D3-852F-B74B949A2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811DC-C725-4462-B622-DB96A898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42D06-438F-4150-9238-E2FAEE5E2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62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491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57399"/>
            <a:ext cx="5181600" cy="41195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57399"/>
            <a:ext cx="5181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68338"/>
            <a:ext cx="10515600" cy="10842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28800"/>
            <a:ext cx="5157787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43199"/>
            <a:ext cx="5157787" cy="34464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28800"/>
            <a:ext cx="5183188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43199"/>
            <a:ext cx="5183188" cy="3446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29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19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708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39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85801"/>
            <a:ext cx="6172200" cy="5175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209800"/>
            <a:ext cx="3932237" cy="3659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0F276-1833-4A75-9C1D-A56E2295A68D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44951-7827-47D4-8276-7DDE1FA7D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9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AA70F276-1833-4A75-9C1D-A56E2295A68D}" type="datetimeFigureOut">
              <a:rPr lang="en-US" smtClean="0"/>
              <a:pPr/>
              <a:t>11/19/2025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</a:defRPr>
            </a:lvl1pPr>
          </a:lstStyle>
          <a:p>
            <a:fld id="{28844951-7827-47D4-8276-7DDE1FA7D8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68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55" r:id="rId6"/>
    <p:sldLayoutId id="2147483751" r:id="rId7"/>
    <p:sldLayoutId id="2147483752" r:id="rId8"/>
    <p:sldLayoutId id="2147483753" r:id="rId9"/>
    <p:sldLayoutId id="2147483754" r:id="rId10"/>
    <p:sldLayoutId id="2147483756" r:id="rId11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+mj-lt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1800" kern="1200">
          <a:solidFill>
            <a:schemeClr val="tx2">
              <a:alpha val="7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5C31099-1BBD-40CE-BC60-FCE507419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A2846BE-460A-477B-A2F4-52F298BF4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C8401D34-2155-4B53-A686-7345BE15C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37BCD97-E1A4-4EBB-8D1C-8CC0B55A6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EDC1F21-AC5B-4D05-9108-5E5D289488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3">
            <a:extLst>
              <a:ext uri="{FF2B5EF4-FFF2-40B4-BE49-F238E27FC236}">
                <a16:creationId xmlns:a16="http://schemas.microsoft.com/office/drawing/2014/main" id="{94D9E11C-584E-688D-9AFA-54B4B0BF026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r="11133"/>
          <a:stretch>
            <a:fillRect/>
          </a:stretch>
        </p:blipFill>
        <p:spPr>
          <a:xfrm>
            <a:off x="-1526" y="-182845"/>
            <a:ext cx="12188952" cy="685799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46833B7-EC06-89CE-E8FA-CA713CAB7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0542" y="1122363"/>
            <a:ext cx="9527458" cy="3262824"/>
          </a:xfrm>
        </p:spPr>
        <p:txBody>
          <a:bodyPr>
            <a:normAutofit/>
          </a:bodyPr>
          <a:lstStyle/>
          <a:p>
            <a:br>
              <a:rPr lang="fi-FI" sz="4400" dirty="0">
                <a:solidFill>
                  <a:srgbClr val="FFFFFF"/>
                </a:solidFill>
              </a:rPr>
            </a:br>
            <a:br>
              <a:rPr lang="fi-FI" sz="4400" dirty="0">
                <a:solidFill>
                  <a:srgbClr val="FFFFFF"/>
                </a:solidFill>
              </a:rPr>
            </a:br>
            <a:r>
              <a:rPr lang="fi-FI" sz="4800" dirty="0">
                <a:solidFill>
                  <a:srgbClr val="FFFFFF"/>
                </a:solidFill>
              </a:rPr>
              <a:t>Uni, palautuminen ja lepo</a:t>
            </a:r>
            <a:br>
              <a:rPr lang="fi-FI" sz="4400" dirty="0">
                <a:solidFill>
                  <a:srgbClr val="FFFFFF"/>
                </a:solidFill>
              </a:rPr>
            </a:br>
            <a:br>
              <a:rPr lang="fi-FI" sz="3800" dirty="0">
                <a:solidFill>
                  <a:srgbClr val="FFFFFF"/>
                </a:solidFill>
              </a:rPr>
            </a:br>
            <a:endParaRPr lang="fi-FI" sz="3200" dirty="0">
              <a:solidFill>
                <a:srgbClr val="FFFFFF"/>
              </a:solidFill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DAAF26B-26B9-74EC-8B6D-6944D8427F78}"/>
              </a:ext>
            </a:extLst>
          </p:cNvPr>
          <p:cNvSpPr txBox="1"/>
          <p:nvPr/>
        </p:nvSpPr>
        <p:spPr>
          <a:xfrm>
            <a:off x="1140542" y="4215004"/>
            <a:ext cx="11823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solidFill>
                  <a:srgbClr val="FFFFFF"/>
                </a:solidFill>
              </a:rPr>
              <a:t>Opi tunnistamaan kehosi viestit ja ennaltaehkäise uupumusta</a:t>
            </a:r>
            <a:endParaRPr lang="fi-FI" sz="2800" dirty="0"/>
          </a:p>
        </p:txBody>
      </p:sp>
    </p:spTree>
    <p:extLst>
      <p:ext uri="{BB962C8B-B14F-4D97-AF65-F5344CB8AC3E}">
        <p14:creationId xmlns:p14="http://schemas.microsoft.com/office/powerpoint/2010/main" val="2530843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A767031-C99F-4567-B7D9-353331C77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FEDEE9-12A6-4011-A532-8071D6086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7C37CE9-19CE-49DF-A887-2214EBB1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EF84E8E-7E93-4DEE-BCFB-2AE29098B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46502B-E9B6-4225-B8EE-BC5D6446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Frame 19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9EC8D6C-85CB-76AB-4052-E551A0B6B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780" y="609599"/>
            <a:ext cx="5257800" cy="4575072"/>
          </a:xfrm>
        </p:spPr>
        <p:txBody>
          <a:bodyPr anchor="ctr">
            <a:normAutofit/>
          </a:bodyPr>
          <a:lstStyle/>
          <a:p>
            <a:r>
              <a:rPr lang="fi-FI" sz="4400" dirty="0">
                <a:solidFill>
                  <a:srgbClr val="FFFFFF"/>
                </a:solidFill>
              </a:rPr>
              <a:t>Stressi, uni ja noidankehä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A90729-1A1B-101E-B460-A830AAF079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4124" y="857251"/>
            <a:ext cx="5019675" cy="5143500"/>
          </a:xfrm>
        </p:spPr>
        <p:txBody>
          <a:bodyPr anchor="ctr">
            <a:normAutofit/>
          </a:bodyPr>
          <a:lstStyle/>
          <a:p>
            <a:r>
              <a:rPr lang="fi-FI" sz="2000" dirty="0">
                <a:solidFill>
                  <a:srgbClr val="FFFFFF"/>
                </a:solidFill>
              </a:rPr>
              <a:t>”Huono uni” ei ole ominaisuus – se on stressivaste</a:t>
            </a:r>
          </a:p>
          <a:p>
            <a:r>
              <a:rPr lang="fi-FI" sz="2000" dirty="0">
                <a:solidFill>
                  <a:srgbClr val="FFFFFF"/>
                </a:solidFill>
              </a:rPr>
              <a:t>Stressi estää syvää unta</a:t>
            </a:r>
          </a:p>
          <a:p>
            <a:r>
              <a:rPr lang="fi-FI" sz="2000" dirty="0">
                <a:solidFill>
                  <a:srgbClr val="FFFFFF"/>
                </a:solidFill>
              </a:rPr>
              <a:t>Pinnallinen tai katkeileva uni </a:t>
            </a:r>
          </a:p>
          <a:p>
            <a:r>
              <a:rPr lang="fi-FI" sz="2000" dirty="0">
                <a:solidFill>
                  <a:srgbClr val="FFFFFF"/>
                </a:solidFill>
              </a:rPr>
              <a:t>Uni riittää määrällisesti, mutta ei ole palauttavaa</a:t>
            </a:r>
          </a:p>
          <a:p>
            <a:r>
              <a:rPr lang="fi-FI" sz="2000" dirty="0">
                <a:solidFill>
                  <a:srgbClr val="FFFFFF"/>
                </a:solidFill>
              </a:rPr>
              <a:t>Et nuku hyvin, koska olet stressissä, mutta et myöskään palaudu, koska uni ei mene perille stressin takia</a:t>
            </a:r>
          </a:p>
          <a:p>
            <a:r>
              <a:rPr lang="fi-FI" sz="2000" dirty="0">
                <a:solidFill>
                  <a:srgbClr val="FFFFFF"/>
                </a:solidFill>
              </a:rPr>
              <a:t>Lepo on muutakin, kuin unta </a:t>
            </a:r>
            <a:r>
              <a:rPr lang="fi-FI" sz="2000" dirty="0">
                <a:solidFill>
                  <a:srgbClr val="FFFFFF"/>
                </a:solidFill>
                <a:sym typeface="Wingdings" panose="05000000000000000000" pitchFamily="2" charset="2"/>
              </a:rPr>
              <a:t>myös päivän rauhalliset hetket palauttavat</a:t>
            </a:r>
            <a:endParaRPr lang="fi-FI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966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9">
            <a:extLst>
              <a:ext uri="{FF2B5EF4-FFF2-40B4-BE49-F238E27FC236}">
                <a16:creationId xmlns:a16="http://schemas.microsoft.com/office/drawing/2014/main" id="{610334BF-0422-4A9A-BE46-AEB8C348B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11">
            <a:extLst>
              <a:ext uri="{FF2B5EF4-FFF2-40B4-BE49-F238E27FC236}">
                <a16:creationId xmlns:a16="http://schemas.microsoft.com/office/drawing/2014/main" id="{C98F2823-0279-49D8-928D-754B2225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13">
            <a:extLst>
              <a:ext uri="{FF2B5EF4-FFF2-40B4-BE49-F238E27FC236}">
                <a16:creationId xmlns:a16="http://schemas.microsoft.com/office/drawing/2014/main" id="{02E45E95-311C-41C7-A882-6E43F080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15">
            <a:extLst>
              <a:ext uri="{FF2B5EF4-FFF2-40B4-BE49-F238E27FC236}">
                <a16:creationId xmlns:a16="http://schemas.microsoft.com/office/drawing/2014/main" id="{B7299D5D-ECC5-41EB-B830-C3A35FB35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7516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Oval 17">
            <a:extLst>
              <a:ext uri="{FF2B5EF4-FFF2-40B4-BE49-F238E27FC236}">
                <a16:creationId xmlns:a16="http://schemas.microsoft.com/office/drawing/2014/main" id="{88C91735-5EFE-44D1-8CC6-FDF0D11B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B459BBA-79CF-6CD8-CD31-513C52368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7720" y="1026159"/>
            <a:ext cx="4242472" cy="1650987"/>
          </a:xfrm>
        </p:spPr>
        <p:txBody>
          <a:bodyPr>
            <a:normAutofit/>
          </a:bodyPr>
          <a:lstStyle/>
          <a:p>
            <a:pPr algn="l"/>
            <a:r>
              <a:rPr lang="fi-FI" sz="4000" dirty="0">
                <a:solidFill>
                  <a:srgbClr val="FFFFFF"/>
                </a:solidFill>
              </a:rPr>
              <a:t>Lepo on muutakin kuin unta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A39D2BE-4789-6813-C5B4-7067F78914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655" y="2919052"/>
            <a:ext cx="4242472" cy="276383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</a:rPr>
              <a:t>Lepoa ovat myös:</a:t>
            </a:r>
          </a:p>
          <a:p>
            <a:pPr algn="l"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Rauhalliset hetket</a:t>
            </a:r>
          </a:p>
          <a:p>
            <a:pPr algn="l"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Syvä hengitys</a:t>
            </a:r>
          </a:p>
          <a:p>
            <a:pPr algn="l"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Hiljaiset tauot</a:t>
            </a:r>
          </a:p>
          <a:p>
            <a:pPr algn="l"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Lempeät venytykset</a:t>
            </a:r>
          </a:p>
          <a:p>
            <a:pPr algn="l"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Luonnossa oleilu</a:t>
            </a:r>
            <a:endParaRPr lang="fi-FI" dirty="0">
              <a:solidFill>
                <a:srgbClr val="FFFFFF"/>
              </a:solidFill>
            </a:endParaRPr>
          </a:p>
        </p:txBody>
      </p:sp>
      <p:sp>
        <p:nvSpPr>
          <p:cNvPr id="52" name="Oval 19">
            <a:extLst>
              <a:ext uri="{FF2B5EF4-FFF2-40B4-BE49-F238E27FC236}">
                <a16:creationId xmlns:a16="http://schemas.microsoft.com/office/drawing/2014/main" id="{D33F926C-2613-475D-AEE4-CD7D87D3B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Thought bubble">
            <a:extLst>
              <a:ext uri="{FF2B5EF4-FFF2-40B4-BE49-F238E27FC236}">
                <a16:creationId xmlns:a16="http://schemas.microsoft.com/office/drawing/2014/main" id="{00197BB9-3DBA-1011-A4E4-161D851BCC6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8328" y="502617"/>
            <a:ext cx="5863258" cy="58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268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ame 25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Rectangle 27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6E45848-BEDA-4F24-9C4E-DA2120958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BB8117-A903-442C-9223-A4FEB85C3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C59300B8-3117-43F8-9F8E-68DB9F002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7516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AFAE680-42C1-4104-B74F-B0A8F1FB2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28A8BA9-B3FE-4C96-A0A1-72A0D2C8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6B492AA-2045-D0C1-0C29-7670054874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8360" y="182191"/>
            <a:ext cx="5796580" cy="10947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dirty="0" err="1">
                <a:solidFill>
                  <a:srgbClr val="FFFFFF"/>
                </a:solidFill>
              </a:rPr>
              <a:t>Muista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nämä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0E6696-8A57-D436-6B99-607D53789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44" y="1420138"/>
            <a:ext cx="5796580" cy="5336261"/>
          </a:xfr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600" dirty="0">
              <a:solidFill>
                <a:srgbClr val="FFFFFF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</a:rPr>
              <a:t>Paine </a:t>
            </a:r>
            <a:r>
              <a:rPr lang="en-US" sz="3800" dirty="0" err="1">
                <a:solidFill>
                  <a:srgbClr val="FFFFFF"/>
                </a:solidFill>
              </a:rPr>
              <a:t>nukahtaa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lisää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 err="1">
                <a:solidFill>
                  <a:srgbClr val="FFFFFF"/>
                </a:solidFill>
              </a:rPr>
              <a:t>stressiä</a:t>
            </a:r>
            <a:r>
              <a:rPr lang="en-US" sz="3800" dirty="0">
                <a:solidFill>
                  <a:srgbClr val="FFFFFF"/>
                </a:solidFill>
              </a:rPr>
              <a:t> 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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heikentää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unta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Et ole ”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huono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nukkuja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” 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Keho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on vain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ollut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liian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pitkään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selviytymistilassa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b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</a:b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Uni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ei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ole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suoritus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. Se on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seurausta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siitä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että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keho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tuntuu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turvalliselta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Riittävä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palautuminen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suojaa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uupumiselta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Pienet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mikrotauot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ehkäisevät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uupumusta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Keho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ei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tarvitse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täydellisyyttä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– vain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turvaa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Uni on vain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yksi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palautumisen</a:t>
            </a:r>
            <a:r>
              <a:rPr lang="en-US" sz="3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3800" dirty="0" err="1">
                <a:solidFill>
                  <a:srgbClr val="FFFFFF"/>
                </a:solidFill>
                <a:sym typeface="Wingdings" panose="05000000000000000000" pitchFamily="2" charset="2"/>
              </a:rPr>
              <a:t>muoto</a:t>
            </a:r>
            <a:endParaRPr lang="en-US" sz="3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9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600" dirty="0">
              <a:solidFill>
                <a:srgbClr val="FFFFFF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EDB7FB2-4012-481D-B3D1-7301CCF6E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84982" y="-1328"/>
            <a:ext cx="4407017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21" descr="Yksi joukosta">
            <a:extLst>
              <a:ext uri="{FF2B5EF4-FFF2-40B4-BE49-F238E27FC236}">
                <a16:creationId xmlns:a16="http://schemas.microsoft.com/office/drawing/2014/main" id="{1E37388E-5927-9505-CCFE-291F9F45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9997" r="21807"/>
          <a:stretch>
            <a:fillRect/>
          </a:stretch>
        </p:blipFill>
        <p:spPr>
          <a:xfrm>
            <a:off x="7784982" y="-1328"/>
            <a:ext cx="4407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870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7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69524929-325F-4CC4-89F2-74EDDDC6B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11">
            <a:extLst>
              <a:ext uri="{FF2B5EF4-FFF2-40B4-BE49-F238E27FC236}">
                <a16:creationId xmlns:a16="http://schemas.microsoft.com/office/drawing/2014/main" id="{6A01A3C5-DDEA-4FB8-B9F0-A1D2A061C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Oval 13">
            <a:extLst>
              <a:ext uri="{FF2B5EF4-FFF2-40B4-BE49-F238E27FC236}">
                <a16:creationId xmlns:a16="http://schemas.microsoft.com/office/drawing/2014/main" id="{151FC7BE-4DC6-4061-98EB-C48DCFFF6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Oval 15">
            <a:extLst>
              <a:ext uri="{FF2B5EF4-FFF2-40B4-BE49-F238E27FC236}">
                <a16:creationId xmlns:a16="http://schemas.microsoft.com/office/drawing/2014/main" id="{3D4CA8B8-30A6-49D9-99C0-3ADAF9741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656" y="1297020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Oval 17">
            <a:extLst>
              <a:ext uri="{FF2B5EF4-FFF2-40B4-BE49-F238E27FC236}">
                <a16:creationId xmlns:a16="http://schemas.microsoft.com/office/drawing/2014/main" id="{022809AF-EB43-4FA3-93FF-87D535C71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ame 19">
            <a:extLst>
              <a:ext uri="{FF2B5EF4-FFF2-40B4-BE49-F238E27FC236}">
                <a16:creationId xmlns:a16="http://schemas.microsoft.com/office/drawing/2014/main" id="{61478748-3624-4238-BC0F-73EE151C5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0033D30-B804-824C-E9F4-9BC49767EF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568168"/>
            <a:ext cx="10287000" cy="1545190"/>
          </a:xfrm>
        </p:spPr>
        <p:txBody>
          <a:bodyPr>
            <a:normAutofit fontScale="90000"/>
          </a:bodyPr>
          <a:lstStyle/>
          <a:p>
            <a:br>
              <a:rPr lang="fi-FI" dirty="0">
                <a:solidFill>
                  <a:srgbClr val="FFFFFF"/>
                </a:solidFill>
              </a:rPr>
            </a:br>
            <a:r>
              <a:rPr lang="fi-FI" dirty="0">
                <a:solidFill>
                  <a:srgbClr val="FFFFFF"/>
                </a:solidFill>
              </a:rPr>
              <a:t>Jos heräät yöllä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E1F9FEE-FC7C-05A9-A2B3-4A863E355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2498671"/>
            <a:ext cx="10287000" cy="286384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</a:rPr>
              <a:t>Lempeä leposana-harjoitus:</a:t>
            </a:r>
          </a:p>
          <a:p>
            <a:pPr>
              <a:lnSpc>
                <a:spcPct val="100000"/>
              </a:lnSpc>
            </a:pPr>
            <a:endParaRPr lang="fi-FI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</a:rPr>
              <a:t>Valitse sana ja toista se mielessäsi </a:t>
            </a: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fi-FI" dirty="0">
                <a:solidFill>
                  <a:srgbClr val="FFFFFF"/>
                </a:solidFill>
              </a:rPr>
              <a:t> hengitä pitkä uloshengitys jokaisen sanan jälkeen</a:t>
            </a:r>
          </a:p>
          <a:p>
            <a:pPr>
              <a:lnSpc>
                <a:spcPct val="100000"/>
              </a:lnSpc>
            </a:pPr>
            <a:endParaRPr lang="fi-FI" dirty="0">
              <a:solidFill>
                <a:srgbClr val="FFFFFF"/>
              </a:solidFill>
            </a:endParaRPr>
          </a:p>
          <a:p>
            <a:pPr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hiljentää uhkakeskuksen</a:t>
            </a:r>
          </a:p>
          <a:p>
            <a:pPr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vie huomion pois huoliajatuksista</a:t>
            </a:r>
          </a:p>
          <a:p>
            <a:pPr>
              <a:lnSpc>
                <a:spcPct val="100000"/>
              </a:lnSpc>
            </a:pPr>
            <a:r>
              <a:rPr lang="fi-FI" dirty="0">
                <a:solidFill>
                  <a:srgbClr val="FFFFFF"/>
                </a:solidFill>
                <a:sym typeface="Wingdings" panose="05000000000000000000" pitchFamily="2" charset="2"/>
              </a:rPr>
              <a:t>ohjaa aivot takaisin lepoa kohti</a:t>
            </a:r>
            <a:endParaRPr lang="fi-FI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30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A767031-C99F-4567-B7D9-353331C77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FEDEE9-12A6-4011-A532-8071D6086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C37CE9-19CE-49DF-A887-2214EBB1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EF84E8E-7E93-4DEE-BCFB-2AE29098B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046502B-E9B6-4225-B8EE-BC5D6446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EF56421-290B-AE29-FC3B-8A5EED8067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-1328"/>
            <a:ext cx="5257800" cy="42997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4400" dirty="0">
                <a:solidFill>
                  <a:srgbClr val="FFFFFF"/>
                </a:solidFill>
              </a:rPr>
            </a:br>
            <a:br>
              <a:rPr lang="en-US" sz="4400" dirty="0">
                <a:solidFill>
                  <a:srgbClr val="FFFFFF"/>
                </a:solidFill>
              </a:rPr>
            </a:br>
            <a:br>
              <a:rPr lang="en-US" sz="4400" dirty="0">
                <a:solidFill>
                  <a:srgbClr val="FFFFFF"/>
                </a:solidFill>
              </a:rPr>
            </a:br>
            <a:r>
              <a:rPr lang="en-US" sz="4400" dirty="0" err="1">
                <a:solidFill>
                  <a:srgbClr val="FFFFFF"/>
                </a:solidFill>
              </a:rPr>
              <a:t>Pysähdy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pohtimaan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8D48AA6-5C37-400F-BD88-5270A1F15D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4124" y="857251"/>
            <a:ext cx="5019675" cy="51435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FFFFFF"/>
                </a:solidFill>
                <a:sym typeface="Wingdings" panose="05000000000000000000" pitchFamily="2" charset="2"/>
              </a:rPr>
              <a:t>Kuinka </a:t>
            </a:r>
            <a:r>
              <a:rPr lang="en-US" sz="1800" b="1" dirty="0" err="1">
                <a:solidFill>
                  <a:srgbClr val="FFFFFF"/>
                </a:solidFill>
                <a:sym typeface="Wingdings" panose="05000000000000000000" pitchFamily="2" charset="2"/>
              </a:rPr>
              <a:t>paljon</a:t>
            </a:r>
            <a:r>
              <a:rPr lang="en-US" sz="1800" b="1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sym typeface="Wingdings" panose="05000000000000000000" pitchFamily="2" charset="2"/>
              </a:rPr>
              <a:t>vaikuttaa</a:t>
            </a:r>
            <a:r>
              <a:rPr lang="en-US" sz="1800" b="1" dirty="0">
                <a:solidFill>
                  <a:srgbClr val="FFFFFF"/>
                </a:solidFill>
                <a:sym typeface="Wingdings" panose="05000000000000000000" pitchFamily="2" charset="2"/>
              </a:rPr>
              <a:t> se, </a:t>
            </a:r>
            <a:r>
              <a:rPr lang="en-US" sz="1800" b="1" dirty="0" err="1">
                <a:solidFill>
                  <a:srgbClr val="FFFFFF"/>
                </a:solidFill>
                <a:sym typeface="Wingdings" panose="05000000000000000000" pitchFamily="2" charset="2"/>
              </a:rPr>
              <a:t>mitä</a:t>
            </a:r>
            <a:r>
              <a:rPr lang="en-US" sz="1800" b="1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sym typeface="Wingdings" panose="05000000000000000000" pitchFamily="2" charset="2"/>
              </a:rPr>
              <a:t>kerromme</a:t>
            </a:r>
            <a:r>
              <a:rPr lang="en-US" sz="1800" b="1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sym typeface="Wingdings" panose="05000000000000000000" pitchFamily="2" charset="2"/>
              </a:rPr>
              <a:t>itsellemme</a:t>
            </a:r>
            <a:r>
              <a:rPr lang="en-US" sz="1800" b="1" dirty="0">
                <a:solidFill>
                  <a:srgbClr val="FFFFFF"/>
                </a:solidFill>
                <a:sym typeface="Wingdings" panose="05000000000000000000" pitchFamily="2" charset="2"/>
              </a:rPr>
              <a:t>:</a:t>
            </a: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Yöllinen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herääminen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on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vaarallista</a:t>
            </a:r>
            <a:endParaRPr lang="en-US" sz="1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Vähemmät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yöunet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pilaavat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väistämättä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seuraavan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päivän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8h ”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yöuni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pakko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”</a:t>
            </a: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1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Keho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reagoi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stressillä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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stressi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itsessään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väsyttää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vielä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enemmän</a:t>
            </a:r>
            <a:endParaRPr lang="en-US" sz="1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Jos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unesta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tulee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suorite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siihen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tarttuu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samanlainen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vaatimusten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ja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riittämättömyyden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tunne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kun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niin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moneen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muuhunkin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arjen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asiaan</a:t>
            </a:r>
            <a:endParaRPr lang="en-US" sz="18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Jos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asetamme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unelle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tiukat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rajat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ja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kiellämme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kaikki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poikkeamat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luomme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kehoon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pelkoa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ja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painetta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–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mikä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voi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vaikeuttaa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unta</a:t>
            </a:r>
            <a:r>
              <a:rPr lang="en-US" sz="18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1800" dirty="0" err="1">
                <a:solidFill>
                  <a:srgbClr val="FFFFFF"/>
                </a:solidFill>
                <a:sym typeface="Wingdings" panose="05000000000000000000" pitchFamily="2" charset="2"/>
              </a:rPr>
              <a:t>entisestään</a:t>
            </a:r>
            <a:endParaRPr lang="en-US" sz="1800" dirty="0">
              <a:solidFill>
                <a:srgbClr val="FFFFFF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05954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C0A4C31-1EA2-B760-EBFE-1C0421B2E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320" y="559117"/>
            <a:ext cx="10515600" cy="1325563"/>
          </a:xfrm>
        </p:spPr>
        <p:txBody>
          <a:bodyPr/>
          <a:lstStyle/>
          <a:p>
            <a:r>
              <a:rPr lang="fi-FI" dirty="0"/>
              <a:t>Unen muistilista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F66854-933D-827C-64A7-79B7BB405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84681"/>
            <a:ext cx="5181600" cy="4292282"/>
          </a:xfrm>
        </p:spPr>
        <p:txBody>
          <a:bodyPr>
            <a:normAutofit fontScale="25000" lnSpcReduction="20000"/>
          </a:bodyPr>
          <a:lstStyle/>
          <a:p>
            <a:pPr marL="457200" indent="-457200">
              <a:buAutoNum type="arabicPeriod"/>
            </a:pPr>
            <a:r>
              <a:rPr lang="fi-FI" sz="5600" b="1" dirty="0"/>
              <a:t>1. Uni ei tule pakottamalla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Se tulee silloin, kun keho kokee olevansa turvassa. Älä suorita nukkumista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2. Pura ennen rauhoittumista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Ravista, venyttele tai liiku 3-5min  keho päästää irti ylivireydestä. Ilman tätä hermosto ei ole valmis uneen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3. Pidennä uloshengitystä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 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Pitkä uloshengitys kertoo ”Kaikki on hyvin”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4. Rauhoita ilta – älä hyppää suoraan uniyritykseen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Himmennä valot, hidasta liikettä ja vältä ruutuja viimeiset 15min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5. Valmistele keho lämpötilan avulla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 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Lämmin suihku tai jalkakylpy tunti ennen nukkumaanmenoa keho viilenee nukahtaminen helpottuu</a:t>
            </a:r>
          </a:p>
          <a:p>
            <a:pPr marL="457200" indent="-457200">
              <a:buAutoNum type="arabicPeriod"/>
            </a:pPr>
            <a:endParaRPr lang="fi-FI" sz="5600" dirty="0"/>
          </a:p>
          <a:p>
            <a:endParaRPr lang="fi-FI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CD05AEC-2D1E-BE56-D05B-752BC7AB38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84680"/>
            <a:ext cx="5181600" cy="566420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i-FI" b="1" dirty="0">
                <a:sym typeface="Wingdings" panose="05000000000000000000" pitchFamily="2" charset="2"/>
              </a:rPr>
              <a:t>                   </a:t>
            </a:r>
            <a:r>
              <a:rPr lang="fi-FI" sz="5600" b="1" dirty="0">
                <a:sym typeface="Wingdings" panose="05000000000000000000" pitchFamily="2" charset="2"/>
              </a:rPr>
              <a:t>6. Luo lempeät iltasignaalit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 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Sama tee, sama tuoksu, sama valaistus. Aivot oppivat: ”Nyt on lepohetki</a:t>
            </a:r>
            <a:r>
              <a:rPr lang="fi-FI" sz="5600" dirty="0">
                <a:sym typeface="Wingdings" panose="05000000000000000000" pitchFamily="2" charset="2"/>
              </a:rPr>
              <a:t>”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7. Katkaise  kaavat, jotka ylläpitävät valvomista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Jos taistelet unta vastaan, vaihda asento, paikka tai tyyny pieni muutos kytkee hermoston valppauden pois päältä</a:t>
            </a:r>
          </a:p>
          <a:p>
            <a:pPr marL="457200" indent="-457200">
              <a:buAutoNum type="arabicPeriod"/>
            </a:pPr>
            <a:r>
              <a:rPr lang="fi-FI" sz="5600" b="1" dirty="0"/>
              <a:t>8. Älä mene nälkäisenä nukkumaan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 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Nälkä nostaa stressihormoneja ja estää syvän unen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9. Hyvä uni syntyy myös päivän aikana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 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Lyhyet mikrotauot, hengityshetket ja luonnossa oleminen laskevat hermoston kierroksia yöuni paranee</a:t>
            </a:r>
          </a:p>
          <a:p>
            <a:pPr marL="457200" indent="-457200">
              <a:buAutoNum type="arabicPeriod"/>
            </a:pPr>
            <a:r>
              <a:rPr lang="fi-FI" sz="5600" b="1" dirty="0">
                <a:sym typeface="Wingdings" panose="05000000000000000000" pitchFamily="2" charset="2"/>
              </a:rPr>
              <a:t>10. Lepo on tärkeämpää kuin täydellinen yö</a:t>
            </a:r>
          </a:p>
          <a:p>
            <a:pPr marL="457200" indent="-457200">
              <a:buAutoNum type="arabicPeriod"/>
            </a:pPr>
            <a:r>
              <a:rPr lang="fi-FI" sz="5600" dirty="0">
                <a:sym typeface="Wingdings" panose="05000000000000000000" pitchFamily="2" charset="2"/>
              </a:rPr>
              <a:t> </a:t>
            </a:r>
            <a:r>
              <a:rPr lang="fi-FI" sz="5600" dirty="0">
                <a:solidFill>
                  <a:schemeClr val="accent1">
                    <a:alpha val="70000"/>
                  </a:schemeClr>
                </a:solidFill>
                <a:sym typeface="Wingdings" panose="05000000000000000000" pitchFamily="2" charset="2"/>
              </a:rPr>
              <a:t>Jos uni ei tule, keskity lepäämiseen. Lepo on kehon palautumisen perusta – uni seuraa perässä</a:t>
            </a:r>
            <a:endParaRPr lang="fi-FI" sz="5600" dirty="0">
              <a:solidFill>
                <a:schemeClr val="accent1">
                  <a:alpha val="70000"/>
                </a:schemeClr>
              </a:solidFill>
            </a:endParaRPr>
          </a:p>
          <a:p>
            <a:pPr marL="457200" indent="-457200">
              <a:buAutoNum type="arabicPeriod"/>
            </a:pPr>
            <a:endParaRPr lang="fi-FI" sz="2800" dirty="0">
              <a:solidFill>
                <a:schemeClr val="accent1">
                  <a:alpha val="70000"/>
                </a:schemeClr>
              </a:solidFill>
            </a:endParaRP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9236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ame 24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9" name="Rectangle 26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3A767031-C99F-4567-B7D9-353331C77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30">
            <a:extLst>
              <a:ext uri="{FF2B5EF4-FFF2-40B4-BE49-F238E27FC236}">
                <a16:creationId xmlns:a16="http://schemas.microsoft.com/office/drawing/2014/main" id="{63FEDEE9-12A6-4011-A532-8071D6086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32">
            <a:extLst>
              <a:ext uri="{FF2B5EF4-FFF2-40B4-BE49-F238E27FC236}">
                <a16:creationId xmlns:a16="http://schemas.microsoft.com/office/drawing/2014/main" id="{57C37CE9-19CE-49DF-A887-2214EBB1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34">
            <a:extLst>
              <a:ext uri="{FF2B5EF4-FFF2-40B4-BE49-F238E27FC236}">
                <a16:creationId xmlns:a16="http://schemas.microsoft.com/office/drawing/2014/main" id="{7EF84E8E-7E93-4DEE-BCFB-2AE29098B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EC47DD5-38F2-2BA1-02BA-C6EC28E209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033" y="445773"/>
            <a:ext cx="5931001" cy="51441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>
                <a:solidFill>
                  <a:srgbClr val="FFFFFF"/>
                </a:solidFill>
              </a:rPr>
              <a:t>Miksi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uni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ei</a:t>
            </a:r>
            <a:r>
              <a:rPr lang="en-US" sz="4400" dirty="0">
                <a:solidFill>
                  <a:srgbClr val="FFFFFF"/>
                </a:solidFill>
              </a:rPr>
              <a:t> tule </a:t>
            </a:r>
            <a:r>
              <a:rPr lang="en-US" sz="4400" dirty="0" err="1">
                <a:solidFill>
                  <a:srgbClr val="FFFFFF"/>
                </a:solidFill>
              </a:rPr>
              <a:t>vaikka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väsyttää</a:t>
            </a:r>
            <a:r>
              <a:rPr lang="en-US" sz="4400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046502B-E9B6-4225-B8EE-BC5D6446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F8936DF-EE0F-6F20-C427-89455AF0B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0267" y="1166551"/>
            <a:ext cx="5019675" cy="5143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228600" algn="l"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FFFFFF"/>
                </a:solidFill>
              </a:rPr>
              <a:t>Uni </a:t>
            </a:r>
            <a:r>
              <a:rPr lang="en-US" sz="2800" dirty="0" err="1">
                <a:solidFill>
                  <a:srgbClr val="FFFFFF"/>
                </a:solidFill>
              </a:rPr>
              <a:t>ei</a:t>
            </a:r>
            <a:r>
              <a:rPr lang="en-US" sz="2800" dirty="0">
                <a:solidFill>
                  <a:srgbClr val="FFFFFF"/>
                </a:solidFill>
              </a:rPr>
              <a:t> ole </a:t>
            </a:r>
            <a:r>
              <a:rPr lang="en-US" sz="2800" dirty="0" err="1">
                <a:solidFill>
                  <a:srgbClr val="FFFFFF"/>
                </a:solidFill>
              </a:rPr>
              <a:t>tahdonvoiman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asia</a:t>
            </a:r>
            <a:endParaRPr lang="en-US" sz="2800" dirty="0">
              <a:solidFill>
                <a:srgbClr val="FFFFFF"/>
              </a:solidFill>
            </a:endParaRPr>
          </a:p>
          <a:p>
            <a:pPr marL="342900" indent="-228600" algn="l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FFFFFF"/>
                </a:solidFill>
              </a:rPr>
              <a:t>Ylivireä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hermosto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pitää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kehon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valppaana</a:t>
            </a:r>
            <a:endParaRPr lang="en-US" sz="2800" dirty="0">
              <a:solidFill>
                <a:srgbClr val="FFFFFF"/>
              </a:solidFill>
            </a:endParaRPr>
          </a:p>
          <a:p>
            <a:pPr marL="342900" indent="-228600" algn="l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FFFFFF"/>
                </a:solidFill>
              </a:rPr>
              <a:t>Stressi</a:t>
            </a:r>
            <a:r>
              <a:rPr lang="en-US" sz="2800" dirty="0">
                <a:solidFill>
                  <a:srgbClr val="FFFFFF"/>
                </a:solidFill>
              </a:rPr>
              <a:t> ja </a:t>
            </a:r>
            <a:r>
              <a:rPr lang="en-US" sz="2800" dirty="0" err="1">
                <a:solidFill>
                  <a:srgbClr val="FFFFFF"/>
                </a:solidFill>
              </a:rPr>
              <a:t>kiire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viestivät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keholle</a:t>
            </a:r>
            <a:r>
              <a:rPr lang="en-US" sz="2800" dirty="0">
                <a:solidFill>
                  <a:srgbClr val="FFFFFF"/>
                </a:solidFill>
              </a:rPr>
              <a:t> “</a:t>
            </a:r>
            <a:r>
              <a:rPr lang="en-US" sz="2800" dirty="0" err="1">
                <a:solidFill>
                  <a:srgbClr val="FFFFFF"/>
                </a:solidFill>
              </a:rPr>
              <a:t>Pidä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silmät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auki</a:t>
            </a:r>
            <a:r>
              <a:rPr lang="en-US" sz="2800" dirty="0">
                <a:solidFill>
                  <a:srgbClr val="FFFFFF"/>
                </a:solidFill>
              </a:rPr>
              <a:t>”</a:t>
            </a:r>
          </a:p>
          <a:p>
            <a:pPr marL="342900" indent="-228600" algn="l">
              <a:buFont typeface="Wingdings" panose="05000000000000000000" pitchFamily="2" charset="2"/>
              <a:buChar char="§"/>
            </a:pPr>
            <a:r>
              <a:rPr lang="en-US" sz="2800" dirty="0" err="1">
                <a:solidFill>
                  <a:srgbClr val="FFFFFF"/>
                </a:solidFill>
              </a:rPr>
              <a:t>Unen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edellytys</a:t>
            </a:r>
            <a:r>
              <a:rPr lang="en-US" sz="2800" dirty="0">
                <a:solidFill>
                  <a:srgbClr val="FFFFFF"/>
                </a:solidFill>
              </a:rPr>
              <a:t>: </a:t>
            </a:r>
            <a:r>
              <a:rPr lang="en-US" sz="2800" b="1" dirty="0" err="1">
                <a:solidFill>
                  <a:srgbClr val="FFFFFF"/>
                </a:solidFill>
              </a:rPr>
              <a:t>Turvantunne</a:t>
            </a:r>
            <a:r>
              <a:rPr lang="en-US" sz="2800" b="1" dirty="0">
                <a:solidFill>
                  <a:srgbClr val="FFFFFF"/>
                </a:solidFill>
              </a:rPr>
              <a:t> </a:t>
            </a:r>
            <a:r>
              <a:rPr lang="en-US" sz="2800" b="1" dirty="0" err="1">
                <a:solidFill>
                  <a:srgbClr val="FFFFFF"/>
                </a:solidFill>
              </a:rPr>
              <a:t>kehossa</a:t>
            </a:r>
            <a:endParaRPr lang="en-US" sz="28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15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rame 66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6E45848-BEDA-4F24-9C4E-DA2120958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2BB8117-A903-442C-9223-A4FEB85C3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C59300B8-3117-43F8-9F8E-68DB9F002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1AFAE680-42C1-4104-B74F-B0A8F1FB2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828A8BA9-B3FE-4C96-A0A1-72A0D2C8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6272B6F-135F-45E6-8F46-83B32059F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3670" y="494950"/>
            <a:ext cx="5231130" cy="587158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Frame 82">
            <a:extLst>
              <a:ext uri="{FF2B5EF4-FFF2-40B4-BE49-F238E27FC236}">
                <a16:creationId xmlns:a16="http://schemas.microsoft.com/office/drawing/2014/main" id="{19F9CD66-32FC-448F-B4C5-67D17508A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8B0E12D-A05E-E4C2-B748-B5F1F5A6D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4351" y="75868"/>
            <a:ext cx="5428375" cy="207645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dirty="0" err="1">
                <a:solidFill>
                  <a:srgbClr val="FFFFFF"/>
                </a:solidFill>
              </a:rPr>
              <a:t>Kiire</a:t>
            </a:r>
            <a:r>
              <a:rPr lang="en-US" sz="4400" dirty="0">
                <a:solidFill>
                  <a:srgbClr val="FFFFFF"/>
                </a:solidFill>
              </a:rPr>
              <a:t> ja </a:t>
            </a:r>
            <a:r>
              <a:rPr lang="en-US" sz="4400" dirty="0" err="1">
                <a:solidFill>
                  <a:srgbClr val="FFFFFF"/>
                </a:solidFill>
              </a:rPr>
              <a:t>hermosto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9F97F72-BA98-2F16-B01F-CACE4B864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0871" y="2699262"/>
            <a:ext cx="5428375" cy="2986087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FFFFFF"/>
                </a:solidFill>
              </a:rPr>
              <a:t>Jatkuva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tekeminen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aktivoi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sympaattista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hermostoa</a:t>
            </a:r>
            <a:endParaRPr lang="en-US" dirty="0">
              <a:solidFill>
                <a:srgbClr val="FFFFFF"/>
              </a:solidFill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FFFFFF"/>
                </a:solidFill>
              </a:rPr>
              <a:t>Keho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valmistautuu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selviytymään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lepäämään</a:t>
            </a:r>
            <a:endParaRPr lang="en-US" dirty="0">
              <a:solidFill>
                <a:srgbClr val="FFFFFF"/>
              </a:solidFill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</a:rPr>
              <a:t>”</a:t>
            </a:r>
            <a:r>
              <a:rPr lang="en-US" dirty="0" err="1">
                <a:solidFill>
                  <a:srgbClr val="FFFFFF"/>
                </a:solidFill>
              </a:rPr>
              <a:t>Kiire</a:t>
            </a:r>
            <a:r>
              <a:rPr lang="en-US" dirty="0">
                <a:solidFill>
                  <a:srgbClr val="FFFFFF"/>
                </a:solidFill>
              </a:rPr>
              <a:t>” </a:t>
            </a:r>
            <a:r>
              <a:rPr lang="en-US" dirty="0" err="1">
                <a:solidFill>
                  <a:srgbClr val="FFFFFF"/>
                </a:solidFill>
              </a:rPr>
              <a:t>tulkitaan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uhaksi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vaikka</a:t>
            </a:r>
            <a:r>
              <a:rPr lang="en-US" dirty="0">
                <a:solidFill>
                  <a:srgbClr val="FFFFFF"/>
                </a:solidFill>
              </a:rPr>
              <a:t> se </a:t>
            </a:r>
            <a:r>
              <a:rPr lang="en-US" dirty="0" err="1">
                <a:solidFill>
                  <a:srgbClr val="FFFFFF"/>
                </a:solidFill>
              </a:rPr>
              <a:t>olisi</a:t>
            </a:r>
            <a:r>
              <a:rPr lang="en-US" dirty="0">
                <a:solidFill>
                  <a:srgbClr val="FFFFFF"/>
                </a:solidFill>
              </a:rPr>
              <a:t> vain </a:t>
            </a:r>
            <a:r>
              <a:rPr lang="en-US" dirty="0" err="1">
                <a:solidFill>
                  <a:srgbClr val="FFFFFF"/>
                </a:solidFill>
              </a:rPr>
              <a:t>kalenterissa</a:t>
            </a:r>
            <a:endParaRPr lang="en-US" dirty="0">
              <a:solidFill>
                <a:srgbClr val="FFFFFF"/>
              </a:solidFill>
            </a:endParaRPr>
          </a:p>
          <a:p>
            <a:pPr indent="-228600" algn="l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FFFFFF"/>
                </a:solidFill>
              </a:rPr>
              <a:t>Illalla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hermosto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ei</a:t>
            </a:r>
            <a:r>
              <a:rPr lang="en-US" dirty="0">
                <a:solidFill>
                  <a:srgbClr val="FFFFFF"/>
                </a:solidFill>
              </a:rPr>
              <a:t> ole </a:t>
            </a:r>
            <a:r>
              <a:rPr lang="en-US" dirty="0" err="1">
                <a:solidFill>
                  <a:srgbClr val="FFFFFF"/>
                </a:solidFill>
              </a:rPr>
              <a:t>valmis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uneen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ilman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laskeutumista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9" name="Picture 17" descr="Sekainen sänky comforter ja tyynyt">
            <a:extLst>
              <a:ext uri="{FF2B5EF4-FFF2-40B4-BE49-F238E27FC236}">
                <a16:creationId xmlns:a16="http://schemas.microsoft.com/office/drawing/2014/main" id="{4DA11DD5-0056-3770-2DC2-FBD1BDBA99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16678" r="24540" b="2"/>
          <a:stretch>
            <a:fillRect/>
          </a:stretch>
        </p:blipFill>
        <p:spPr>
          <a:xfrm>
            <a:off x="6503670" y="494950"/>
            <a:ext cx="5190186" cy="5871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07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68DCD-B824-413A-B330-8D57ADB37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E45848-BEDA-4F24-9C4E-DA2120958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2BB8117-A903-442C-9223-A4FEB85C3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59300B8-3117-43F8-9F8E-68DB9F002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FAE680-42C1-4104-B74F-B0A8F1FB2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19">
            <a:extLst>
              <a:ext uri="{FF2B5EF4-FFF2-40B4-BE49-F238E27FC236}">
                <a16:creationId xmlns:a16="http://schemas.microsoft.com/office/drawing/2014/main" id="{828A8BA9-B3FE-4C96-A0A1-72A0D2C855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404AB01-AAED-7D22-1632-45DF7371C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5417" y="713856"/>
            <a:ext cx="10862700" cy="11640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dirty="0" err="1">
                <a:solidFill>
                  <a:srgbClr val="FFFFFF"/>
                </a:solidFill>
              </a:rPr>
              <a:t>Purku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ennen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rauhoittumista</a:t>
            </a:r>
            <a:br>
              <a:rPr lang="en-US" sz="4400" dirty="0">
                <a:solidFill>
                  <a:srgbClr val="FFFFFF"/>
                </a:solidFill>
              </a:rPr>
            </a:b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2D68822-B8B9-3018-D176-D8B87ED7A2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24275" y="2829401"/>
            <a:ext cx="8467725" cy="2986087"/>
          </a:xfrm>
        </p:spPr>
        <p:txBody>
          <a:bodyPr vert="horz" lIns="91440" tIns="45720" rIns="91440" bIns="45720" rtlCol="0">
            <a:noAutofit/>
          </a:bodyPr>
          <a:lstStyle/>
          <a:p>
            <a:pPr indent="-228600" algn="l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FFFFFF"/>
                </a:solidFill>
              </a:rPr>
              <a:t>5 </a:t>
            </a:r>
            <a:r>
              <a:rPr lang="en-US" dirty="0" err="1">
                <a:solidFill>
                  <a:srgbClr val="FFFFFF"/>
                </a:solidFill>
              </a:rPr>
              <a:t>minuutin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harjoituksia</a:t>
            </a:r>
            <a:r>
              <a:rPr lang="en-US" dirty="0">
                <a:solidFill>
                  <a:srgbClr val="FFFFFF"/>
                </a:solidFill>
              </a:rPr>
              <a:t>:</a:t>
            </a: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FFFFFF"/>
                </a:solidFill>
              </a:rPr>
              <a:t>Ravistelu</a:t>
            </a:r>
            <a:endParaRPr lang="en-US" dirty="0">
              <a:solidFill>
                <a:srgbClr val="FFFFFF"/>
              </a:solidFill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FFFFFF"/>
                </a:solidFill>
              </a:rPr>
              <a:t>Lempeä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tanssi</a:t>
            </a:r>
            <a:endParaRPr lang="en-US" dirty="0">
              <a:solidFill>
                <a:srgbClr val="FFFFFF"/>
              </a:solidFill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rgbClr val="FFFFFF"/>
                </a:solidFill>
              </a:rPr>
              <a:t>Keinuvat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venytykset</a:t>
            </a:r>
            <a:endParaRPr lang="en-US" dirty="0">
              <a:solidFill>
                <a:srgbClr val="FFFFFF"/>
              </a:solidFill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D1A5953-CA33-8A69-7B25-DBDC361E998B}"/>
              </a:ext>
            </a:extLst>
          </p:cNvPr>
          <p:cNvSpPr txBox="1"/>
          <p:nvPr/>
        </p:nvSpPr>
        <p:spPr>
          <a:xfrm flipH="1">
            <a:off x="1780016" y="1859739"/>
            <a:ext cx="8784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FFFF"/>
                </a:solidFill>
              </a:rPr>
              <a:t>Ennen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unta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keho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tarvitsee</a:t>
            </a:r>
            <a:r>
              <a:rPr lang="en-US" sz="2800" dirty="0">
                <a:solidFill>
                  <a:srgbClr val="FFFFFF"/>
                </a:solidFill>
              </a:rPr>
              <a:t> ”</a:t>
            </a:r>
            <a:r>
              <a:rPr lang="en-US" sz="2800" dirty="0" err="1">
                <a:solidFill>
                  <a:srgbClr val="FFFFFF"/>
                </a:solidFill>
              </a:rPr>
              <a:t>ylivireyden</a:t>
            </a:r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en-US" sz="2800" dirty="0" err="1">
                <a:solidFill>
                  <a:srgbClr val="FFFFFF"/>
                </a:solidFill>
              </a:rPr>
              <a:t>purkamisen</a:t>
            </a:r>
            <a:r>
              <a:rPr lang="en-US" sz="2800" dirty="0">
                <a:solidFill>
                  <a:srgbClr val="FFFFFF"/>
                </a:solidFill>
              </a:rPr>
              <a:t>”</a:t>
            </a:r>
            <a:endParaRPr lang="fi-FI" sz="2800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D9AAB45-3FF0-33A3-06AE-C2F81BF24AF0}"/>
              </a:ext>
            </a:extLst>
          </p:cNvPr>
          <p:cNvSpPr txBox="1"/>
          <p:nvPr/>
        </p:nvSpPr>
        <p:spPr>
          <a:xfrm>
            <a:off x="1575080" y="5579574"/>
            <a:ext cx="121889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		</a:t>
            </a:r>
          </a:p>
          <a:p>
            <a:r>
              <a:rPr lang="en-US" sz="2000" dirty="0">
                <a:solidFill>
                  <a:srgbClr val="FFFFFF"/>
                </a:solidFill>
              </a:rPr>
              <a:t>Kun </a:t>
            </a:r>
            <a:r>
              <a:rPr lang="en-US" sz="2000" dirty="0" err="1">
                <a:solidFill>
                  <a:srgbClr val="FFFFFF"/>
                </a:solidFill>
              </a:rPr>
              <a:t>jännitys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saa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poistua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liikkeen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kautta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keho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voi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vähitellen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siirtyä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kohti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turvavirettä</a:t>
            </a:r>
            <a:r>
              <a:rPr lang="en-US" sz="2000" dirty="0">
                <a:solidFill>
                  <a:srgbClr val="FFFFFF"/>
                </a:solidFill>
              </a:rPr>
              <a:t>,</a:t>
            </a:r>
          </a:p>
          <a:p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joka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tekee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unesta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mahdollisen</a:t>
            </a:r>
            <a:endParaRPr lang="fi-FI" sz="2000" dirty="0"/>
          </a:p>
        </p:txBody>
      </p:sp>
      <p:sp>
        <p:nvSpPr>
          <p:cNvPr id="31" name="Tekstiruutu 30">
            <a:extLst>
              <a:ext uri="{FF2B5EF4-FFF2-40B4-BE49-F238E27FC236}">
                <a16:creationId xmlns:a16="http://schemas.microsoft.com/office/drawing/2014/main" id="{7DEC1DFA-6747-A668-8778-E0F141DAEEE0}"/>
              </a:ext>
            </a:extLst>
          </p:cNvPr>
          <p:cNvSpPr txBox="1"/>
          <p:nvPr/>
        </p:nvSpPr>
        <p:spPr>
          <a:xfrm>
            <a:off x="2425417" y="5149487"/>
            <a:ext cx="78873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FFFFFF"/>
                </a:solidFill>
              </a:rPr>
              <a:t>Liike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kertoo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hermostolle</a:t>
            </a:r>
            <a:r>
              <a:rPr lang="en-US" sz="2400" dirty="0">
                <a:solidFill>
                  <a:srgbClr val="FFFFFF"/>
                </a:solidFill>
              </a:rPr>
              <a:t> ”</a:t>
            </a:r>
            <a:r>
              <a:rPr lang="en-US" sz="2400" dirty="0" err="1">
                <a:solidFill>
                  <a:srgbClr val="FFFFFF"/>
                </a:solidFill>
              </a:rPr>
              <a:t>Vaara</a:t>
            </a:r>
            <a:r>
              <a:rPr lang="en-US" sz="2400" dirty="0">
                <a:solidFill>
                  <a:srgbClr val="FFFFFF"/>
                </a:solidFill>
              </a:rPr>
              <a:t> on </a:t>
            </a:r>
            <a:r>
              <a:rPr lang="en-US" sz="2400" dirty="0" err="1">
                <a:solidFill>
                  <a:srgbClr val="FFFFFF"/>
                </a:solidFill>
              </a:rPr>
              <a:t>ohi</a:t>
            </a:r>
            <a:r>
              <a:rPr lang="en-US" sz="2400" dirty="0">
                <a:solidFill>
                  <a:srgbClr val="FFFFFF"/>
                </a:solidFill>
              </a:rPr>
              <a:t>, </a:t>
            </a:r>
            <a:r>
              <a:rPr lang="en-US" sz="2400" dirty="0" err="1">
                <a:solidFill>
                  <a:srgbClr val="FFFFFF"/>
                </a:solidFill>
              </a:rPr>
              <a:t>voit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päästää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err="1">
                <a:solidFill>
                  <a:srgbClr val="FFFFFF"/>
                </a:solidFill>
              </a:rPr>
              <a:t>irti</a:t>
            </a:r>
            <a:r>
              <a:rPr lang="en-US" sz="2400" dirty="0">
                <a:solidFill>
                  <a:srgbClr val="FFFFFF"/>
                </a:solidFill>
              </a:rPr>
              <a:t>”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042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37C960-91F5-4F61-B2CD-8A0379207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524929-325F-4CC4-89F2-74EDDDC6B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01A3C5-DDEA-4FB8-B9F0-A1D2A061C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1FC7BE-4DC6-4061-98EB-C48DCFFF6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D4CA8B8-30A6-49D9-99C0-3ADAF9741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656" y="1297020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3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22809AF-EB43-4FA3-93FF-87D535C71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61478748-3624-4238-BC0F-73EE151C5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DF1D511-DDB4-1281-1311-FABC20B669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287000" cy="2387600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FFFFFF"/>
                </a:solidFill>
              </a:rPr>
              <a:t>Hengitys on hermoston kieli</a:t>
            </a:r>
            <a:br>
              <a:rPr lang="fi-FI">
                <a:solidFill>
                  <a:srgbClr val="FFFFFF"/>
                </a:solidFill>
              </a:rPr>
            </a:br>
            <a:endParaRPr lang="fi-FI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83DFE1B-2EF7-3B29-AE98-CD86D5A82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428336"/>
            <a:ext cx="10287000" cy="2160639"/>
          </a:xfrm>
        </p:spPr>
        <p:txBody>
          <a:bodyPr>
            <a:normAutofit fontScale="92500" lnSpcReduction="10000"/>
          </a:bodyPr>
          <a:lstStyle/>
          <a:p>
            <a:r>
              <a:rPr lang="fi-FI" sz="2200" dirty="0">
                <a:solidFill>
                  <a:srgbClr val="FFFFFF"/>
                </a:solidFill>
              </a:rPr>
              <a:t>Pidentynyt uloshengitys aktivoi lepohermostoa</a:t>
            </a:r>
          </a:p>
          <a:p>
            <a:endParaRPr lang="fi-FI" sz="2200" dirty="0">
              <a:solidFill>
                <a:srgbClr val="FFFFFF"/>
              </a:solidFill>
            </a:endParaRPr>
          </a:p>
          <a:p>
            <a:r>
              <a:rPr lang="fi-FI" sz="2200" dirty="0">
                <a:solidFill>
                  <a:srgbClr val="FFFFFF"/>
                </a:solidFill>
              </a:rPr>
              <a:t>Sisään 4 sekuntia, ulos 6 sekuntia (toista 1-2 minuuttia)</a:t>
            </a:r>
          </a:p>
          <a:p>
            <a:endParaRPr lang="fi-FI" sz="2200" dirty="0">
              <a:solidFill>
                <a:srgbClr val="FFFFFF"/>
              </a:solidFill>
            </a:endParaRPr>
          </a:p>
          <a:p>
            <a:r>
              <a:rPr lang="fi-FI" sz="2200" dirty="0">
                <a:solidFill>
                  <a:srgbClr val="FFFFFF"/>
                </a:solidFill>
              </a:rPr>
              <a:t>Pitkä uloshengitys hidastaa sykettä ja luo kehoon turvaa</a:t>
            </a:r>
          </a:p>
        </p:txBody>
      </p:sp>
    </p:spTree>
    <p:extLst>
      <p:ext uri="{BB962C8B-B14F-4D97-AF65-F5344CB8AC3E}">
        <p14:creationId xmlns:p14="http://schemas.microsoft.com/office/powerpoint/2010/main" val="302436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ame 26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767031-C99F-4567-B7D9-353331C77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3FEDEE9-12A6-4011-A532-8071D6086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7C37CE9-19CE-49DF-A887-2214EBB1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EF84E8E-7E93-4DEE-BCFB-2AE29098B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046502B-E9B6-4225-B8EE-BC5D6446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Frame 40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F0AD22D-7EC9-BAAE-AE5C-8E3FED480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6324" y="1750620"/>
            <a:ext cx="5257800" cy="26252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>
                <a:solidFill>
                  <a:srgbClr val="FFFFFF"/>
                </a:solidFill>
              </a:rPr>
              <a:t>Valmistautuminen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uneen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1D30AEE-F71F-CE2B-1C13-EDE13E26B8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4124" y="857251"/>
            <a:ext cx="5019675" cy="5143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rgbClr val="FFFFFF"/>
                </a:solidFill>
              </a:rPr>
              <a:t>30-60min </a:t>
            </a:r>
            <a:r>
              <a:rPr lang="en-US" sz="2000" dirty="0" err="1">
                <a:solidFill>
                  <a:srgbClr val="FFFFFF"/>
                </a:solidFill>
              </a:rPr>
              <a:t>rauhoittumisaika</a:t>
            </a:r>
            <a:endParaRPr lang="en-US" sz="2000" dirty="0">
              <a:solidFill>
                <a:srgbClr val="FFFFFF"/>
              </a:solidFill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 err="1">
                <a:solidFill>
                  <a:srgbClr val="FFFFFF"/>
                </a:solidFill>
              </a:rPr>
              <a:t>Valot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himmeämmäksi</a:t>
            </a:r>
            <a:endParaRPr lang="en-US" sz="2000" dirty="0">
              <a:solidFill>
                <a:srgbClr val="FFFFFF"/>
              </a:solidFill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rgbClr val="FFFFFF"/>
                </a:solidFill>
              </a:rPr>
              <a:t>Ei </a:t>
            </a:r>
            <a:r>
              <a:rPr lang="en-US" sz="2000" dirty="0" err="1">
                <a:solidFill>
                  <a:srgbClr val="FFFFFF"/>
                </a:solidFill>
              </a:rPr>
              <a:t>puhelinta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viimeiseen</a:t>
            </a:r>
            <a:r>
              <a:rPr lang="en-US" sz="2000" dirty="0">
                <a:solidFill>
                  <a:srgbClr val="FFFFFF"/>
                </a:solidFill>
              </a:rPr>
              <a:t> 15min</a:t>
            </a: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</a:rPr>
              <a:t>Tee </a:t>
            </a:r>
            <a:r>
              <a:rPr lang="en-US" sz="2000" dirty="0" err="1">
                <a:solidFill>
                  <a:srgbClr val="FFFFFF"/>
                </a:solidFill>
              </a:rPr>
              <a:t>jotain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hidastavaa</a:t>
            </a:r>
            <a:r>
              <a:rPr lang="en-US" sz="2000" dirty="0">
                <a:solidFill>
                  <a:srgbClr val="FFFFFF"/>
                </a:solidFill>
              </a:rPr>
              <a:t>:</a:t>
            </a: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kirjanluku</a:t>
            </a:r>
            <a:endParaRPr lang="en-US" sz="20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hiljainen</a:t>
            </a: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musiikki</a:t>
            </a:r>
            <a:endParaRPr lang="en-US" sz="20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Iltateetä</a:t>
            </a:r>
            <a:endParaRPr lang="en-US" sz="20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indent="-228600" algn="l"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lämmin</a:t>
            </a:r>
            <a:r>
              <a:rPr lang="en-US" sz="2000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sz="2000" dirty="0" err="1">
                <a:solidFill>
                  <a:srgbClr val="FFFFFF"/>
                </a:solidFill>
                <a:sym typeface="Wingdings" panose="05000000000000000000" pitchFamily="2" charset="2"/>
              </a:rPr>
              <a:t>suihku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80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8">
            <a:extLst>
              <a:ext uri="{FF2B5EF4-FFF2-40B4-BE49-F238E27FC236}">
                <a16:creationId xmlns:a16="http://schemas.microsoft.com/office/drawing/2014/main" id="{610334BF-0422-4A9A-BE46-AEB8C348B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C98F2823-0279-49D8-928D-754B22253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2">
            <a:extLst>
              <a:ext uri="{FF2B5EF4-FFF2-40B4-BE49-F238E27FC236}">
                <a16:creationId xmlns:a16="http://schemas.microsoft.com/office/drawing/2014/main" id="{02E45E95-311C-41C7-A882-6E43F08068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Oval 14">
            <a:extLst>
              <a:ext uri="{FF2B5EF4-FFF2-40B4-BE49-F238E27FC236}">
                <a16:creationId xmlns:a16="http://schemas.microsoft.com/office/drawing/2014/main" id="{B7299D5D-ECC5-41EB-B830-C3A35FB35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537516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16">
            <a:extLst>
              <a:ext uri="{FF2B5EF4-FFF2-40B4-BE49-F238E27FC236}">
                <a16:creationId xmlns:a16="http://schemas.microsoft.com/office/drawing/2014/main" id="{88C91735-5EFE-44D1-8CC6-FDF0D11B6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18">
            <a:extLst>
              <a:ext uri="{FF2B5EF4-FFF2-40B4-BE49-F238E27FC236}">
                <a16:creationId xmlns:a16="http://schemas.microsoft.com/office/drawing/2014/main" id="{D33F926C-2613-475D-AEE4-CD7D87D3B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719DF39-F569-468F-2ABF-3EBA54F3A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664" y="474039"/>
            <a:ext cx="6105525" cy="1405860"/>
          </a:xfrm>
        </p:spPr>
        <p:txBody>
          <a:bodyPr>
            <a:normAutofit/>
          </a:bodyPr>
          <a:lstStyle/>
          <a:p>
            <a:pPr algn="l"/>
            <a:r>
              <a:rPr lang="fi-FI" dirty="0">
                <a:solidFill>
                  <a:srgbClr val="FFFFFF"/>
                </a:solidFill>
              </a:rPr>
              <a:t>Lepo ennen unta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14356EB-96B7-94AD-4B1C-87C0E54C35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265" y="2673925"/>
            <a:ext cx="6220540" cy="3414237"/>
          </a:xfrm>
        </p:spPr>
        <p:txBody>
          <a:bodyPr>
            <a:normAutofit fontScale="47500" lnSpcReduction="20000"/>
          </a:bodyPr>
          <a:lstStyle/>
          <a:p>
            <a:pPr algn="l">
              <a:lnSpc>
                <a:spcPct val="100000"/>
              </a:lnSpc>
            </a:pPr>
            <a:r>
              <a:rPr lang="fi-FI" sz="4400" dirty="0">
                <a:solidFill>
                  <a:srgbClr val="FFFFFF"/>
                </a:solidFill>
              </a:rPr>
              <a:t>Älä keskity nukahtamiseen </a:t>
            </a:r>
            <a:r>
              <a:rPr lang="fi-FI" sz="4400" dirty="0">
                <a:solidFill>
                  <a:srgbClr val="FFFFFF"/>
                </a:solidFill>
                <a:sym typeface="Wingdings" panose="05000000000000000000" pitchFamily="2" charset="2"/>
              </a:rPr>
              <a:t>keskity lepoon</a:t>
            </a:r>
          </a:p>
          <a:p>
            <a:pPr algn="l">
              <a:lnSpc>
                <a:spcPct val="100000"/>
              </a:lnSpc>
            </a:pPr>
            <a:endParaRPr lang="fi-FI" sz="44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fi-FI" sz="4400" dirty="0">
                <a:solidFill>
                  <a:srgbClr val="FFFFFF"/>
                </a:solidFill>
                <a:sym typeface="Wingdings" panose="05000000000000000000" pitchFamily="2" charset="2"/>
              </a:rPr>
              <a:t>Sano itsellesi sängyssä ”Nyt lepään, se riittää”</a:t>
            </a:r>
          </a:p>
          <a:p>
            <a:pPr algn="l">
              <a:lnSpc>
                <a:spcPct val="100000"/>
              </a:lnSpc>
            </a:pPr>
            <a:r>
              <a:rPr lang="fi-FI" sz="4400" dirty="0">
                <a:solidFill>
                  <a:srgbClr val="FFFFFF"/>
                </a:solidFill>
                <a:sym typeface="Wingdings" panose="05000000000000000000" pitchFamily="2" charset="2"/>
              </a:rPr>
              <a:t>illalla hermosto ei automaattisesti rauhoitu</a:t>
            </a:r>
          </a:p>
          <a:p>
            <a:pPr algn="l">
              <a:lnSpc>
                <a:spcPct val="100000"/>
              </a:lnSpc>
            </a:pPr>
            <a:endParaRPr lang="fi-FI" sz="44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fi-FI" sz="4400" dirty="0">
                <a:solidFill>
                  <a:srgbClr val="FFFFFF"/>
                </a:solidFill>
                <a:sym typeface="Wingdings" panose="05000000000000000000" pitchFamily="2" charset="2"/>
              </a:rPr>
              <a:t>Lepo käynnistää kehon korjaavat prosessit</a:t>
            </a:r>
          </a:p>
          <a:p>
            <a:pPr algn="l">
              <a:lnSpc>
                <a:spcPct val="100000"/>
              </a:lnSpc>
            </a:pPr>
            <a:endParaRPr lang="fi-FI" sz="44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r>
              <a:rPr lang="fi-FI" sz="4400" dirty="0">
                <a:solidFill>
                  <a:srgbClr val="FFFFFF"/>
                </a:solidFill>
                <a:sym typeface="Wingdings" panose="05000000000000000000" pitchFamily="2" charset="2"/>
              </a:rPr>
              <a:t>Tylsyys ennen unta helpottaa nukahtamista  puhelin pois, kirja, musiikki, hiljaisuus</a:t>
            </a:r>
          </a:p>
          <a:p>
            <a:pPr algn="l">
              <a:lnSpc>
                <a:spcPct val="100000"/>
              </a:lnSpc>
            </a:pPr>
            <a:endParaRPr lang="fi-FI" sz="4400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>
              <a:lnSpc>
                <a:spcPct val="100000"/>
              </a:lnSpc>
            </a:pPr>
            <a:endParaRPr lang="fi-FI" sz="1500" dirty="0">
              <a:solidFill>
                <a:srgbClr val="FFFFFF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FD32A06-E9FE-4F5A-88A6-84905A72C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5675" y="0"/>
            <a:ext cx="4883277" cy="685800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4" descr="Pilvet tulossa">
            <a:extLst>
              <a:ext uri="{FF2B5EF4-FFF2-40B4-BE49-F238E27FC236}">
                <a16:creationId xmlns:a16="http://schemas.microsoft.com/office/drawing/2014/main" id="{8D13BE07-66C3-9598-AF88-0432DB7DEB0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23599" r="18014" b="2"/>
          <a:stretch>
            <a:fillRect/>
          </a:stretch>
        </p:blipFill>
        <p:spPr>
          <a:xfrm>
            <a:off x="7305675" y="-3319"/>
            <a:ext cx="4883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38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CBE7D8-C9C1-6AA2-BC39-D49AA2466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200"/>
            <a:ext cx="9144000" cy="904415"/>
          </a:xfrm>
        </p:spPr>
        <p:txBody>
          <a:bodyPr/>
          <a:lstStyle/>
          <a:p>
            <a:r>
              <a:rPr lang="fi-FI" dirty="0"/>
              <a:t>Mieli ja totutut kaavat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19B823C-E7E0-1783-265C-80A4B2F928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809898"/>
            <a:ext cx="9144000" cy="2694038"/>
          </a:xfrm>
        </p:spPr>
        <p:txBody>
          <a:bodyPr>
            <a:normAutofit fontScale="62500" lnSpcReduction="20000"/>
          </a:bodyPr>
          <a:lstStyle/>
          <a:p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Keho oppii nopeasti yhdistämään sängyn valvomiseen. </a:t>
            </a:r>
          </a:p>
          <a:p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Pienikin muutos auttaa rikkomaan kaavan:</a:t>
            </a:r>
          </a:p>
          <a:p>
            <a:endParaRPr lang="fi-FI" sz="2800" dirty="0">
              <a:solidFill>
                <a:schemeClr val="accent1">
                  <a:alpha val="70000"/>
                </a:schemeClr>
              </a:solidFill>
            </a:endParaRPr>
          </a:p>
          <a:p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Käänny sängyssä toisinpäin</a:t>
            </a:r>
          </a:p>
          <a:p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Vaihda asentoa</a:t>
            </a:r>
          </a:p>
          <a:p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Vaihda tyynyn paikkaa</a:t>
            </a:r>
          </a:p>
          <a:p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Siirry </a:t>
            </a:r>
            <a:r>
              <a:rPr lang="fi-FI" sz="2800" dirty="0" err="1">
                <a:solidFill>
                  <a:schemeClr val="accent1">
                    <a:alpha val="70000"/>
                  </a:schemeClr>
                </a:solidFill>
              </a:rPr>
              <a:t>hetkeksí</a:t>
            </a:r>
            <a:r>
              <a:rPr lang="fi-FI" sz="2800" dirty="0">
                <a:solidFill>
                  <a:schemeClr val="accent1">
                    <a:alpha val="70000"/>
                  </a:schemeClr>
                </a:solidFill>
              </a:rPr>
              <a:t> </a:t>
            </a:r>
            <a:r>
              <a:rPr lang="fi-FI" sz="2800" dirty="0" err="1">
                <a:solidFill>
                  <a:schemeClr val="accent1">
                    <a:alpha val="70000"/>
                  </a:schemeClr>
                </a:solidFill>
              </a:rPr>
              <a:t>esim.sohvalle</a:t>
            </a:r>
            <a:endParaRPr lang="fi-FI" sz="2800" dirty="0">
              <a:solidFill>
                <a:schemeClr val="accent1">
                  <a:alpha val="70000"/>
                </a:schemeClr>
              </a:solidFill>
            </a:endParaRPr>
          </a:p>
          <a:p>
            <a:endParaRPr lang="fi-FI" sz="2800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32C0BA5E-E8E2-C42E-5B5C-B1AE046F60CF}"/>
              </a:ext>
            </a:extLst>
          </p:cNvPr>
          <p:cNvSpPr txBox="1"/>
          <p:nvPr/>
        </p:nvSpPr>
        <p:spPr>
          <a:xfrm>
            <a:off x="731520" y="5809219"/>
            <a:ext cx="10882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600" b="1" dirty="0"/>
              <a:t>Tämä ei ole rutiinien rikkomista, vaan pehmentämistä </a:t>
            </a:r>
            <a:r>
              <a:rPr lang="fi-FI" sz="1600" b="1" dirty="0">
                <a:sym typeface="Wingdings" panose="05000000000000000000" pitchFamily="2" charset="2"/>
              </a:rPr>
              <a:t> viesti hermostolle ”tilanne ei ole sama kuin  ennen”</a:t>
            </a:r>
            <a:endParaRPr lang="fi-FI" sz="1600" b="1" dirty="0"/>
          </a:p>
        </p:txBody>
      </p:sp>
    </p:spTree>
    <p:extLst>
      <p:ext uri="{BB962C8B-B14F-4D97-AF65-F5344CB8AC3E}">
        <p14:creationId xmlns:p14="http://schemas.microsoft.com/office/powerpoint/2010/main" val="3541759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ame 7">
            <a:extLst>
              <a:ext uri="{FF2B5EF4-FFF2-40B4-BE49-F238E27FC236}">
                <a16:creationId xmlns:a16="http://schemas.microsoft.com/office/drawing/2014/main" id="{DD7EAFE6-2BB9-41FB-9CF4-588CFC708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9">
            <a:extLst>
              <a:ext uri="{FF2B5EF4-FFF2-40B4-BE49-F238E27FC236}">
                <a16:creationId xmlns:a16="http://schemas.microsoft.com/office/drawing/2014/main" id="{19B36E71-93BD-4984-AC9C-CC9FB9CC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3A767031-C99F-4567-B7D9-353331C77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664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63FEDEE9-12A6-4011-A532-8071D6086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63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15">
            <a:extLst>
              <a:ext uri="{FF2B5EF4-FFF2-40B4-BE49-F238E27FC236}">
                <a16:creationId xmlns:a16="http://schemas.microsoft.com/office/drawing/2014/main" id="{57C37CE9-19CE-49DF-A887-2214EBB1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743200" y="0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17">
            <a:extLst>
              <a:ext uri="{FF2B5EF4-FFF2-40B4-BE49-F238E27FC236}">
                <a16:creationId xmlns:a16="http://schemas.microsoft.com/office/drawing/2014/main" id="{7EF84E8E-7E93-4DEE-BCFB-2AE29098B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3990" y="1194074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19">
            <a:extLst>
              <a:ext uri="{FF2B5EF4-FFF2-40B4-BE49-F238E27FC236}">
                <a16:creationId xmlns:a16="http://schemas.microsoft.com/office/drawing/2014/main" id="{9046502B-E9B6-4225-B8EE-BC5D64468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439622" y="194269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1566AC62-7AC7-4ED5-A03D-E28AC560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35DD1FD-524C-29BB-2E59-A44B722046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3992" y="446436"/>
            <a:ext cx="5257800" cy="51434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400" dirty="0" err="1">
                <a:solidFill>
                  <a:srgbClr val="FFFFFF"/>
                </a:solidFill>
              </a:rPr>
              <a:t>Turvavirettä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vahvistavat</a:t>
            </a:r>
            <a:r>
              <a:rPr lang="en-US" sz="4400" dirty="0">
                <a:solidFill>
                  <a:srgbClr val="FFFFFF"/>
                </a:solidFill>
              </a:rPr>
              <a:t> </a:t>
            </a:r>
            <a:r>
              <a:rPr lang="en-US" sz="4400" dirty="0" err="1">
                <a:solidFill>
                  <a:srgbClr val="FFFFFF"/>
                </a:solidFill>
              </a:rPr>
              <a:t>iltarutiinit</a:t>
            </a:r>
            <a:endParaRPr lang="en-US" sz="4400" dirty="0">
              <a:solidFill>
                <a:srgbClr val="FFFFFF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85BB111-855E-A6D6-BD32-0E186EA40F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34124" y="857251"/>
            <a:ext cx="5019675" cy="5143500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l"/>
            <a:br>
              <a:rPr lang="en-US" sz="1800" dirty="0">
                <a:solidFill>
                  <a:srgbClr val="FFFFFF"/>
                </a:solidFill>
              </a:rPr>
            </a:br>
            <a:r>
              <a:rPr lang="en-US" dirty="0" err="1">
                <a:solidFill>
                  <a:srgbClr val="FFFFFF"/>
                </a:solidFill>
              </a:rPr>
              <a:t>Painopeitto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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syväpaine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rauhoittaa</a:t>
            </a:r>
            <a:endParaRPr lang="en-US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/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Lämmin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suihku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tai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jalkakylpy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ennen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nukkumaanmenoa</a:t>
            </a:r>
            <a:endParaRPr lang="en-US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/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Pehmeä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äänimaisema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(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sade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kohina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lempeä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ääni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) 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kertoo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keholle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että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ympäristö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on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turvallinen</a:t>
            </a:r>
            <a:endParaRPr lang="en-US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/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Toistuvat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iltasignaalit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: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sama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tee,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valo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tuoksu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…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viesti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hermostolle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,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että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aika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levätä</a:t>
            </a:r>
            <a:endParaRPr lang="en-US" dirty="0">
              <a:solidFill>
                <a:srgbClr val="FFFFFF"/>
              </a:solidFill>
              <a:sym typeface="Wingdings" panose="05000000000000000000" pitchFamily="2" charset="2"/>
            </a:endParaRPr>
          </a:p>
          <a:p>
            <a:pPr algn="l"/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Älä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mene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nälkäisenä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nukkumaan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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nälkä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nostaa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stressihormoneja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ja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pitää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hermoston</a:t>
            </a:r>
            <a:r>
              <a:rPr lang="en-US" dirty="0">
                <a:solidFill>
                  <a:srgbClr val="FFFFFF"/>
                </a:solidFill>
                <a:sym typeface="Wingdings" panose="05000000000000000000" pitchFamily="2" charset="2"/>
              </a:rPr>
              <a:t> </a:t>
            </a:r>
            <a:r>
              <a:rPr lang="en-US" dirty="0" err="1">
                <a:solidFill>
                  <a:srgbClr val="FFFFFF"/>
                </a:solidFill>
                <a:sym typeface="Wingdings" panose="05000000000000000000" pitchFamily="2" charset="2"/>
              </a:rPr>
              <a:t>valppaana</a:t>
            </a:r>
            <a:endParaRPr lang="en-US" dirty="0">
              <a:solidFill>
                <a:srgbClr val="FFFFFF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03475116"/>
      </p:ext>
    </p:extLst>
  </p:cSld>
  <p:clrMapOvr>
    <a:masterClrMapping/>
  </p:clrMapOvr>
</p:sld>
</file>

<file path=ppt/theme/theme1.xml><?xml version="1.0" encoding="utf-8"?>
<a:theme xmlns:a="http://schemas.openxmlformats.org/drawingml/2006/main" name="LuminousVTI">
  <a:themeElements>
    <a:clrScheme name="Custom 54">
      <a:dk1>
        <a:sysClr val="windowText" lastClr="000000"/>
      </a:dk1>
      <a:lt1>
        <a:sysClr val="window" lastClr="FFFFFF"/>
      </a:lt1>
      <a:dk2>
        <a:srgbClr val="201449"/>
      </a:dk2>
      <a:lt2>
        <a:srgbClr val="EEEEEE"/>
      </a:lt2>
      <a:accent1>
        <a:srgbClr val="F900A0"/>
      </a:accent1>
      <a:accent2>
        <a:srgbClr val="4D4EE6"/>
      </a:accent2>
      <a:accent3>
        <a:srgbClr val="454B78"/>
      </a:accent3>
      <a:accent4>
        <a:srgbClr val="A3A3C1"/>
      </a:accent4>
      <a:accent5>
        <a:srgbClr val="7162FE"/>
      </a:accent5>
      <a:accent6>
        <a:srgbClr val="1EBE9B"/>
      </a:accent6>
      <a:hlink>
        <a:srgbClr val="F900A0"/>
      </a:hlink>
      <a:folHlink>
        <a:srgbClr val="8477FE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minousVTI" id="{3EBF12FF-FD44-415B-AB75-5B4F7E5C3AC4}" vid="{521B7FAE-6A8D-4468-B79A-0706294A0D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824</Words>
  <Application>Microsoft Office PowerPoint</Application>
  <PresentationFormat>Laajakuva</PresentationFormat>
  <Paragraphs>136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20" baseType="lpstr">
      <vt:lpstr>Arial</vt:lpstr>
      <vt:lpstr>Avenir Next LT Pro</vt:lpstr>
      <vt:lpstr>Sabon Next LT</vt:lpstr>
      <vt:lpstr>Wingdings</vt:lpstr>
      <vt:lpstr>LuminousVTI</vt:lpstr>
      <vt:lpstr>  Uni, palautuminen ja lepo  </vt:lpstr>
      <vt:lpstr>Miksi uni ei tule vaikka väsyttää?</vt:lpstr>
      <vt:lpstr>Kiire ja hermosto</vt:lpstr>
      <vt:lpstr>Purku ennen rauhoittumista </vt:lpstr>
      <vt:lpstr>Hengitys on hermoston kieli </vt:lpstr>
      <vt:lpstr>Valmistautuminen uneen</vt:lpstr>
      <vt:lpstr>Lepo ennen unta</vt:lpstr>
      <vt:lpstr>Mieli ja totutut kaavat</vt:lpstr>
      <vt:lpstr>Turvavirettä vahvistavat iltarutiinit</vt:lpstr>
      <vt:lpstr>Stressi, uni ja noidankehä</vt:lpstr>
      <vt:lpstr>Lepo on muutakin kuin unta</vt:lpstr>
      <vt:lpstr>Muista nämä</vt:lpstr>
      <vt:lpstr> Jos heräät yöllä</vt:lpstr>
      <vt:lpstr>   Pysähdy pohtimaan</vt:lpstr>
      <vt:lpstr>Unen muistilista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Uni, palautuminen ja lepo  Opi tunnistamaan kehosi viestit ja ennaltaehkäise uupumusta</dc:title>
  <dc:creator>Marika Niemi</dc:creator>
  <cp:lastModifiedBy>Elina Rautanen</cp:lastModifiedBy>
  <cp:revision>4</cp:revision>
  <dcterms:created xsi:type="dcterms:W3CDTF">2025-11-14T18:02:29Z</dcterms:created>
  <dcterms:modified xsi:type="dcterms:W3CDTF">2025-11-19T15:57:46Z</dcterms:modified>
</cp:coreProperties>
</file>