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94" r:id="rId4"/>
    <p:sldId id="274" r:id="rId5"/>
    <p:sldId id="258" r:id="rId6"/>
    <p:sldId id="265" r:id="rId7"/>
    <p:sldId id="273" r:id="rId8"/>
    <p:sldId id="292" r:id="rId9"/>
    <p:sldId id="296" r:id="rId10"/>
    <p:sldId id="290" r:id="rId11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9E0B"/>
    <a:srgbClr val="F2F0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CA971D-1D4F-4D2D-A258-B7AC77C4ADFB}" v="46" dt="2025-11-11T10:22:36.5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na Rautanen" userId="7fa66ae7-65a8-4ba5-aab6-8905fa4c6efb" providerId="ADAL" clId="{33F14F5D-6A68-4569-A43D-9A7C05CD914C}"/>
    <pc:docChg chg="custSel delSld modSld">
      <pc:chgData name="Elina Rautanen" userId="7fa66ae7-65a8-4ba5-aab6-8905fa4c6efb" providerId="ADAL" clId="{33F14F5D-6A68-4569-A43D-9A7C05CD914C}" dt="2025-11-11T10:24:18.009" v="55" actId="47"/>
      <pc:docMkLst>
        <pc:docMk/>
      </pc:docMkLst>
      <pc:sldChg chg="modSp mod">
        <pc:chgData name="Elina Rautanen" userId="7fa66ae7-65a8-4ba5-aab6-8905fa4c6efb" providerId="ADAL" clId="{33F14F5D-6A68-4569-A43D-9A7C05CD914C}" dt="2025-11-11T10:22:36.589" v="47" actId="20577"/>
        <pc:sldMkLst>
          <pc:docMk/>
          <pc:sldMk cId="1913891355" sldId="256"/>
        </pc:sldMkLst>
        <pc:spChg chg="mod">
          <ac:chgData name="Elina Rautanen" userId="7fa66ae7-65a8-4ba5-aab6-8905fa4c6efb" providerId="ADAL" clId="{33F14F5D-6A68-4569-A43D-9A7C05CD914C}" dt="2025-11-11T10:22:36.589" v="47" actId="20577"/>
          <ac:spMkLst>
            <pc:docMk/>
            <pc:sldMk cId="1913891355" sldId="256"/>
            <ac:spMk id="2" creationId="{00000000-0000-0000-0000-000000000000}"/>
          </ac:spMkLst>
        </pc:spChg>
      </pc:sldChg>
      <pc:sldChg chg="modSp mod">
        <pc:chgData name="Elina Rautanen" userId="7fa66ae7-65a8-4ba5-aab6-8905fa4c6efb" providerId="ADAL" clId="{33F14F5D-6A68-4569-A43D-9A7C05CD914C}" dt="2025-11-11T10:23:25.373" v="51" actId="6549"/>
        <pc:sldMkLst>
          <pc:docMk/>
          <pc:sldMk cId="815012311" sldId="258"/>
        </pc:sldMkLst>
        <pc:spChg chg="mod">
          <ac:chgData name="Elina Rautanen" userId="7fa66ae7-65a8-4ba5-aab6-8905fa4c6efb" providerId="ADAL" clId="{33F14F5D-6A68-4569-A43D-9A7C05CD914C}" dt="2025-11-11T10:23:25.373" v="51" actId="6549"/>
          <ac:spMkLst>
            <pc:docMk/>
            <pc:sldMk cId="815012311" sldId="258"/>
            <ac:spMk id="2" creationId="{00000000-0000-0000-0000-000000000000}"/>
          </ac:spMkLst>
        </pc:spChg>
      </pc:sldChg>
      <pc:sldChg chg="modSp mod">
        <pc:chgData name="Elina Rautanen" userId="7fa66ae7-65a8-4ba5-aab6-8905fa4c6efb" providerId="ADAL" clId="{33F14F5D-6A68-4569-A43D-9A7C05CD914C}" dt="2025-11-11T10:22:50.527" v="49" actId="27636"/>
        <pc:sldMkLst>
          <pc:docMk/>
          <pc:sldMk cId="1246178249" sldId="263"/>
        </pc:sldMkLst>
        <pc:spChg chg="mod">
          <ac:chgData name="Elina Rautanen" userId="7fa66ae7-65a8-4ba5-aab6-8905fa4c6efb" providerId="ADAL" clId="{33F14F5D-6A68-4569-A43D-9A7C05CD914C}" dt="2025-11-11T10:22:50.527" v="49" actId="27636"/>
          <ac:spMkLst>
            <pc:docMk/>
            <pc:sldMk cId="1246178249" sldId="263"/>
            <ac:spMk id="3" creationId="{00000000-0000-0000-0000-000000000000}"/>
          </ac:spMkLst>
        </pc:spChg>
      </pc:sldChg>
      <pc:sldChg chg="modSp mod">
        <pc:chgData name="Elina Rautanen" userId="7fa66ae7-65a8-4ba5-aab6-8905fa4c6efb" providerId="ADAL" clId="{33F14F5D-6A68-4569-A43D-9A7C05CD914C}" dt="2025-11-11T10:23:03.740" v="50" actId="6549"/>
        <pc:sldMkLst>
          <pc:docMk/>
          <pc:sldMk cId="883175763" sldId="274"/>
        </pc:sldMkLst>
        <pc:spChg chg="mod">
          <ac:chgData name="Elina Rautanen" userId="7fa66ae7-65a8-4ba5-aab6-8905fa4c6efb" providerId="ADAL" clId="{33F14F5D-6A68-4569-A43D-9A7C05CD914C}" dt="2025-11-11T10:23:03.740" v="50" actId="6549"/>
          <ac:spMkLst>
            <pc:docMk/>
            <pc:sldMk cId="883175763" sldId="274"/>
            <ac:spMk id="2" creationId="{00000000-0000-0000-0000-000000000000}"/>
          </ac:spMkLst>
        </pc:spChg>
      </pc:sldChg>
      <pc:sldChg chg="del">
        <pc:chgData name="Elina Rautanen" userId="7fa66ae7-65a8-4ba5-aab6-8905fa4c6efb" providerId="ADAL" clId="{33F14F5D-6A68-4569-A43D-9A7C05CD914C}" dt="2025-11-11T10:24:06.104" v="52" actId="47"/>
        <pc:sldMkLst>
          <pc:docMk/>
          <pc:sldMk cId="2295935144" sldId="283"/>
        </pc:sldMkLst>
      </pc:sldChg>
      <pc:sldChg chg="del">
        <pc:chgData name="Elina Rautanen" userId="7fa66ae7-65a8-4ba5-aab6-8905fa4c6efb" providerId="ADAL" clId="{33F14F5D-6A68-4569-A43D-9A7C05CD914C}" dt="2025-11-11T10:24:18.009" v="55" actId="47"/>
        <pc:sldMkLst>
          <pc:docMk/>
          <pc:sldMk cId="4178908817" sldId="284"/>
        </pc:sldMkLst>
      </pc:sldChg>
      <pc:sldChg chg="del">
        <pc:chgData name="Elina Rautanen" userId="7fa66ae7-65a8-4ba5-aab6-8905fa4c6efb" providerId="ADAL" clId="{33F14F5D-6A68-4569-A43D-9A7C05CD914C}" dt="2025-11-11T10:24:11.181" v="53" actId="47"/>
        <pc:sldMkLst>
          <pc:docMk/>
          <pc:sldMk cId="1934795971" sldId="293"/>
        </pc:sldMkLst>
      </pc:sldChg>
      <pc:sldChg chg="del">
        <pc:chgData name="Elina Rautanen" userId="7fa66ae7-65a8-4ba5-aab6-8905fa4c6efb" providerId="ADAL" clId="{33F14F5D-6A68-4569-A43D-9A7C05CD914C}" dt="2025-11-11T10:24:15.547" v="54" actId="47"/>
        <pc:sldMkLst>
          <pc:docMk/>
          <pc:sldMk cId="2963247819" sldId="29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4C6BAC-4FE4-4555-9595-5714194240AF}" type="datetimeFigureOut">
              <a:rPr lang="fi-FI" smtClean="0"/>
              <a:t>11.11.2025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7C8A5-D329-4B56-9476-54573472674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9275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037DB-E71B-4080-903C-0D045C0717CE}" type="datetimeFigureOut">
              <a:rPr lang="fi-FI" smtClean="0"/>
              <a:t>11.11.2025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6CBC1-2FED-4B67-A1C5-705AD8F435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8722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359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918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2779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172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2640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269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71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190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529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812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567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326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510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048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35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947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97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uokavirasto.fi/elintarvikkeet/terveytta-edistava-ruokavalio/" TargetMode="External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ulkari.fi/bitstream/handle/10024/150005/URN_ISBN_978-952-408-405-5.pdf?sequence=1&amp;isAllowed=y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asvit pulloa">
            <a:extLst>
              <a:ext uri="{FF2B5EF4-FFF2-40B4-BE49-F238E27FC236}">
                <a16:creationId xmlns:a16="http://schemas.microsoft.com/office/drawing/2014/main" id="{648AF660-3E59-D4B9-B553-85DCD87C609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prstClr val="white"/>
            </a:duotone>
          </a:blip>
          <a:srcRect l="20188" r="11044" b="-2"/>
          <a:stretch/>
        </p:blipFill>
        <p:spPr>
          <a:xfrm>
            <a:off x="5123543" y="-1"/>
            <a:ext cx="7065281" cy="6858001"/>
          </a:xfrm>
          <a:custGeom>
            <a:avLst/>
            <a:gdLst/>
            <a:ahLst/>
            <a:cxnLst/>
            <a:rect l="l" t="t" r="r" b="b"/>
            <a:pathLst>
              <a:path w="7065281" h="6858001">
                <a:moveTo>
                  <a:pt x="379987" y="0"/>
                </a:moveTo>
                <a:lnTo>
                  <a:pt x="7065281" y="0"/>
                </a:lnTo>
                <a:lnTo>
                  <a:pt x="7065281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877889" y="3254005"/>
            <a:ext cx="4763557" cy="2402664"/>
          </a:xfrm>
        </p:spPr>
        <p:txBody>
          <a:bodyPr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fi-FI" sz="3000" b="1" dirty="0"/>
              <a:t>Hyvinvointi</a:t>
            </a:r>
            <a:br>
              <a:rPr lang="fi-FI" sz="3000" b="1" dirty="0"/>
            </a:br>
            <a:r>
              <a:rPr lang="fi-FI" sz="3000" b="1" dirty="0"/>
              <a:t>Liikkuva Saaristo</a:t>
            </a:r>
            <a:br>
              <a:rPr lang="fi-FI" sz="3000" b="1" dirty="0"/>
            </a:br>
            <a:br>
              <a:rPr lang="fi-FI" sz="3000" b="1" dirty="0"/>
            </a:br>
            <a:br>
              <a:rPr lang="fi-FI" sz="3000" b="1" dirty="0"/>
            </a:br>
            <a:br>
              <a:rPr lang="fi-FI" sz="3000" dirty="0"/>
            </a:br>
            <a:br>
              <a:rPr lang="fi-FI" sz="3000" dirty="0"/>
            </a:br>
            <a:br>
              <a:rPr lang="fi-FI" sz="3000" dirty="0"/>
            </a:br>
            <a:endParaRPr lang="fi-FI" sz="30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4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6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8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0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2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4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389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219494" y="1666410"/>
            <a:ext cx="5062842" cy="95137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sz="1700" b="1" dirty="0"/>
              <a:t>Työyhteisö hyvinvoinnin tukena</a:t>
            </a:r>
            <a:br>
              <a:rPr lang="fi-FI" sz="1700" b="1" dirty="0"/>
            </a:br>
            <a:br>
              <a:rPr lang="fi-FI" sz="1700" b="1" dirty="0"/>
            </a:br>
            <a:r>
              <a:rPr lang="fi-FI" sz="1700" b="1" dirty="0"/>
              <a:t> POHDINTA: ”Mitä minä tuon tullessani töihin?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060273" y="2617790"/>
            <a:ext cx="5763237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fi-FI" sz="1500" dirty="0"/>
          </a:p>
          <a:p>
            <a:pPr marL="0" indent="0">
              <a:lnSpc>
                <a:spcPct val="90000"/>
              </a:lnSpc>
              <a:buNone/>
            </a:pPr>
            <a:r>
              <a:rPr lang="fi-FI" sz="1500" dirty="0"/>
              <a:t>Miten valmistaudun töihin tuloon? </a:t>
            </a:r>
          </a:p>
          <a:p>
            <a:pPr>
              <a:lnSpc>
                <a:spcPct val="90000"/>
              </a:lnSpc>
            </a:pPr>
            <a:r>
              <a:rPr lang="fi-FI" sz="1500" dirty="0"/>
              <a:t>Olenko innostunut ja motivoitunut?</a:t>
            </a:r>
          </a:p>
          <a:p>
            <a:pPr>
              <a:lnSpc>
                <a:spcPct val="90000"/>
              </a:lnSpc>
            </a:pPr>
            <a:r>
              <a:rPr lang="fi-FI" sz="1500" dirty="0"/>
              <a:t>Heijastuuko väsynyt, stressaantunut, huono oloni työyhteisööni?</a:t>
            </a:r>
          </a:p>
          <a:p>
            <a:pPr>
              <a:lnSpc>
                <a:spcPct val="90000"/>
              </a:lnSpc>
            </a:pPr>
            <a:r>
              <a:rPr lang="fi-FI" sz="1500" dirty="0"/>
              <a:t>Tuonko positiivisella, kannustavalla ja kiitollisella asenteella energiaa myös muille?</a:t>
            </a:r>
          </a:p>
          <a:p>
            <a:pPr>
              <a:lnSpc>
                <a:spcPct val="90000"/>
              </a:lnSpc>
            </a:pPr>
            <a:r>
              <a:rPr lang="fi-FI" sz="1500" dirty="0"/>
              <a:t>Voisinko minä vaikuttaa positiivisella tavalla työyhteisööni?</a:t>
            </a:r>
          </a:p>
          <a:p>
            <a:pPr>
              <a:lnSpc>
                <a:spcPct val="90000"/>
              </a:lnSpc>
            </a:pPr>
            <a:r>
              <a:rPr lang="fi-FI" sz="1500" dirty="0"/>
              <a:t>Pidänkö itsestäni hyvää huolta ja pysyn näin työkykyisenä työyhteisön jäsenenä?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fi-FI" sz="1500" dirty="0"/>
              <a:t>(fyysinen, psyykkinen, sosiaalinen, asenteellinen, tiedollinen…)</a:t>
            </a:r>
          </a:p>
          <a:p>
            <a:pPr marL="0" indent="0">
              <a:lnSpc>
                <a:spcPct val="90000"/>
              </a:lnSpc>
              <a:buNone/>
            </a:pPr>
            <a:endParaRPr lang="fi-FI" sz="1500" dirty="0"/>
          </a:p>
          <a:p>
            <a:pPr>
              <a:lnSpc>
                <a:spcPct val="90000"/>
              </a:lnSpc>
            </a:pPr>
            <a:endParaRPr lang="fi-FI" sz="1500" dirty="0"/>
          </a:p>
        </p:txBody>
      </p:sp>
      <p:pic>
        <p:nvPicPr>
          <p:cNvPr id="28" name="Picture 4" descr="Yksi joukosta">
            <a:extLst>
              <a:ext uri="{FF2B5EF4-FFF2-40B4-BE49-F238E27FC236}">
                <a16:creationId xmlns:a16="http://schemas.microsoft.com/office/drawing/2014/main" id="{A97C1040-BE33-2AD2-5359-5DB1602E26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58" r="16142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51" name="Isosceles Triangle 32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8995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463115" y="1266229"/>
            <a:ext cx="5158013" cy="89436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fi-FI" sz="2200" dirty="0">
                <a:solidFill>
                  <a:schemeClr val="accent2"/>
                </a:solidFill>
              </a:rPr>
              <a:t>Hyvinvointi on huolehtimista perusasioista</a:t>
            </a:r>
            <a:br>
              <a:rPr lang="fi-FI" sz="1700" dirty="0">
                <a:solidFill>
                  <a:schemeClr val="accent2"/>
                </a:solidFill>
              </a:rPr>
            </a:br>
            <a:br>
              <a:rPr lang="fi-FI" sz="1700" dirty="0">
                <a:solidFill>
                  <a:schemeClr val="accent2"/>
                </a:solidFill>
              </a:rPr>
            </a:br>
            <a:endParaRPr lang="fi-FI" sz="1700" dirty="0">
              <a:solidFill>
                <a:schemeClr val="accent2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65751" y="1796695"/>
            <a:ext cx="6099139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i-FI" dirty="0"/>
          </a:p>
          <a:p>
            <a:r>
              <a:rPr lang="fi-FI" dirty="0"/>
              <a:t>Liikunta ja muut harrastukset</a:t>
            </a:r>
          </a:p>
          <a:p>
            <a:r>
              <a:rPr lang="fi-FI" dirty="0"/>
              <a:t>Uni, palautuminen, lepo</a:t>
            </a:r>
          </a:p>
          <a:p>
            <a:r>
              <a:rPr lang="fi-FI" dirty="0"/>
              <a:t>Ravinto</a:t>
            </a:r>
          </a:p>
          <a:p>
            <a:r>
              <a:rPr lang="fi-FI" dirty="0"/>
              <a:t>Sosiaaliset suhteet</a:t>
            </a:r>
          </a:p>
          <a:p>
            <a:r>
              <a:rPr lang="fi-FI" dirty="0"/>
              <a:t>Hyvä mieli</a:t>
            </a:r>
          </a:p>
          <a:p>
            <a:r>
              <a:rPr lang="fi-FI" dirty="0"/>
              <a:t>Työ, työyhteisö ja työkaverit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B05FCD-4E39-5A02-A416-64350542E7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603" r="1148"/>
          <a:stretch/>
        </p:blipFill>
        <p:spPr>
          <a:xfrm>
            <a:off x="20" y="1295220"/>
            <a:ext cx="4376037" cy="5562780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46178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339079-D094-DDDD-2CC8-227F28A1A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fi-FI" sz="3300" dirty="0"/>
              <a:t>Harrastukset tukevat hyvinvointia</a:t>
            </a:r>
          </a:p>
        </p:txBody>
      </p:sp>
      <p:pic>
        <p:nvPicPr>
          <p:cNvPr id="7" name="Graphic 6" descr="Dance Steps">
            <a:extLst>
              <a:ext uri="{FF2B5EF4-FFF2-40B4-BE49-F238E27FC236}">
                <a16:creationId xmlns:a16="http://schemas.microsoft.com/office/drawing/2014/main" id="{6F32F559-6305-52C7-A669-4BB45088AE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7474" y="2159331"/>
            <a:ext cx="2915973" cy="2915973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A9F9E92-2F80-546D-0697-B32F3D6D0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3160" y="2160589"/>
            <a:ext cx="5482056" cy="408781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fi-FI" sz="1500" b="1" i="0" dirty="0">
                <a:effectLst/>
                <a:latin typeface="myriad-pro"/>
              </a:rPr>
              <a:t>Harrastaminen aktivoi aivojen palkkiojärjestelmän</a:t>
            </a:r>
          </a:p>
          <a:p>
            <a:pPr>
              <a:lnSpc>
                <a:spcPct val="90000"/>
              </a:lnSpc>
            </a:pPr>
            <a:r>
              <a:rPr lang="fi-FI" sz="1500" b="0" i="0" dirty="0">
                <a:effectLst/>
                <a:latin typeface="myriad-pro"/>
              </a:rPr>
              <a:t>Liikkuminen luonnossa, kuorolaulu, tanssi, lauta- ja korttipelit, käsi- ja puutyöt sekä ristikot ja sudokut. Tässä on muutama esimerkki niistä harrastuksista, joiden tiedetään tekevän erityisen hyvää aivoille. Minna Huotilainen kertoo, että harrastaessamme aivojen palkkiojärjestelmä aktivoituu.</a:t>
            </a:r>
          </a:p>
          <a:p>
            <a:pPr marL="0" indent="0">
              <a:lnSpc>
                <a:spcPct val="90000"/>
              </a:lnSpc>
              <a:buNone/>
            </a:pPr>
            <a:endParaRPr lang="fi-FI" sz="1500" b="0" i="0" dirty="0">
              <a:effectLst/>
              <a:latin typeface="myriad-pro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i-FI" sz="1500" b="0" i="0" dirty="0">
                <a:effectLst/>
                <a:latin typeface="myriad-pro"/>
              </a:rPr>
              <a:t>– Järjestelmä on hyvin vanha, peräisin ihmisen evoluution alkuajoilta. Se ohjaa meitä tekemään asioita, jotka motivoivat meitä.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fi-FI" sz="1500" b="0" i="0" dirty="0">
                <a:effectLst/>
                <a:latin typeface="myriad-pro"/>
              </a:rPr>
              <a:t>– Kun toteutamme itseämme ja saamme harrastamisesta positiivisia kokemuksia, palkkiona on aimo annos hyvää mieltä. Se taas tuottaa monia aivoterveyden kannalta toivottavia vaikutuksia.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fi-FI" sz="1050" dirty="0"/>
              <a:t>aivotutkija, professori Minna Huotilainen</a:t>
            </a:r>
          </a:p>
        </p:txBody>
      </p:sp>
    </p:spTree>
    <p:extLst>
      <p:ext uri="{BB962C8B-B14F-4D97-AF65-F5344CB8AC3E}">
        <p14:creationId xmlns:p14="http://schemas.microsoft.com/office/powerpoint/2010/main" val="361630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sz="2800" dirty="0"/>
              <a:t>Liikunnan yhteydet hyvinvointiin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209563" y="2160589"/>
            <a:ext cx="4064439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sz="1300"/>
              <a:t>Kevyt, kohtalainen työn jälkeinen kestävyysliikunta edistää aineenvaihduntatuotteiden (kuona) poistossa ja energiavarastojen täydentämisessä</a:t>
            </a:r>
          </a:p>
          <a:p>
            <a:pPr>
              <a:lnSpc>
                <a:spcPct val="90000"/>
              </a:lnSpc>
            </a:pPr>
            <a:r>
              <a:rPr lang="fi-FI" sz="1300"/>
              <a:t>Edistää henkisestä työkuormituksesta palautumista</a:t>
            </a:r>
          </a:p>
          <a:p>
            <a:pPr>
              <a:lnSpc>
                <a:spcPct val="90000"/>
              </a:lnSpc>
            </a:pPr>
            <a:r>
              <a:rPr lang="fi-FI" sz="1300"/>
              <a:t>Vähentää koettua stressiä, henkistä työkuormitusta, työuupumusta ja työpoissaoloja</a:t>
            </a:r>
          </a:p>
          <a:p>
            <a:pPr>
              <a:lnSpc>
                <a:spcPct val="90000"/>
              </a:lnSpc>
            </a:pPr>
            <a:r>
              <a:rPr lang="fi-FI" sz="1300"/>
              <a:t>Työkuormituksesta palautumisessa myös muut vapaa-ajan harrastukset ja fyysiset toiminnot ovat eduksi</a:t>
            </a:r>
          </a:p>
          <a:p>
            <a:pPr>
              <a:lnSpc>
                <a:spcPct val="90000"/>
              </a:lnSpc>
            </a:pPr>
            <a:r>
              <a:rPr lang="fi-FI" sz="1300"/>
              <a:t>Liikunnan määrällä ja koetulla palautumisella on annos-vastesuhde</a:t>
            </a:r>
          </a:p>
          <a:p>
            <a:pPr>
              <a:lnSpc>
                <a:spcPct val="90000"/>
              </a:lnSpc>
            </a:pPr>
            <a:r>
              <a:rPr lang="fi-FI" sz="1300"/>
              <a:t>Jatkuva ja säännöllinen liikunnan harrastaminen edistää palautumista</a:t>
            </a:r>
          </a:p>
        </p:txBody>
      </p:sp>
      <p:pic>
        <p:nvPicPr>
          <p:cNvPr id="5" name="Picture 4" descr="Käsipainot kuntosalin lattialla">
            <a:extLst>
              <a:ext uri="{FF2B5EF4-FFF2-40B4-BE49-F238E27FC236}">
                <a16:creationId xmlns:a16="http://schemas.microsoft.com/office/drawing/2014/main" id="{758A5037-1822-424D-13A7-E2DC8BFF4F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884" r="-1" b="-1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31757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fi-FI" dirty="0"/>
              <a:t>Mitä on palautuminen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978918" y="1109145"/>
            <a:ext cx="6341016" cy="46039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i-FI" sz="1700"/>
              <a:t>Fyysisen palautumisen tulisi olla säännöllistä ja jokapäiväistä, jotta fyysisen  kuormituksen &amp; stressin vaikutuksia voidaan tasapainottaa. </a:t>
            </a:r>
          </a:p>
          <a:p>
            <a:pPr>
              <a:lnSpc>
                <a:spcPct val="90000"/>
              </a:lnSpc>
            </a:pPr>
            <a:r>
              <a:rPr lang="fi-FI" sz="1700"/>
              <a:t>Palautuminen tarkoittaa sitä, että kehon aktiivisuustaso on laskussa eikä keho ole sisäisten ja ulkoisten stressi- tai kuormitustekijöiden vaikutuksen alaisena. </a:t>
            </a:r>
          </a:p>
          <a:p>
            <a:pPr>
              <a:lnSpc>
                <a:spcPct val="90000"/>
              </a:lnSpc>
            </a:pPr>
            <a:r>
              <a:rPr lang="fi-FI" sz="1700"/>
              <a:t>Kunnollinen palautuminen vaatii aikaa – kehon on saatava olla levossa riittävän pitkään. </a:t>
            </a:r>
          </a:p>
          <a:p>
            <a:pPr>
              <a:lnSpc>
                <a:spcPct val="90000"/>
              </a:lnSpc>
            </a:pPr>
            <a:r>
              <a:rPr lang="fi-FI" sz="1700"/>
              <a:t>Lyhyet mikrotauot auttavat palautumisessa jo työpäivän aikana</a:t>
            </a:r>
          </a:p>
          <a:p>
            <a:pPr>
              <a:lnSpc>
                <a:spcPct val="90000"/>
              </a:lnSpc>
            </a:pPr>
            <a:r>
              <a:rPr lang="fi-FI" sz="1700"/>
              <a:t>Lyhyt taukoliikunta, portaiden nousu, syvähengitykset, kahvi- ja vuorovaikutustauot auttavat palautumaan ja laskemaan stressitaloa jo työn lomassa</a:t>
            </a:r>
          </a:p>
          <a:p>
            <a:pPr>
              <a:lnSpc>
                <a:spcPct val="90000"/>
              </a:lnSpc>
            </a:pPr>
            <a:r>
              <a:rPr lang="fi-FI" sz="1700"/>
              <a:t>Jatkuva reagointi eri ärsykkeisiin, kuten kännykkä, sosiaalisen median </a:t>
            </a:r>
            <a:r>
              <a:rPr lang="fi-FI" sz="1700" err="1"/>
              <a:t>hälytteet</a:t>
            </a:r>
            <a:r>
              <a:rPr lang="fi-FI" sz="1700"/>
              <a:t> ja muut keskeytykset haittaavat palautumista ja keskittymistä</a:t>
            </a:r>
          </a:p>
          <a:p>
            <a:pPr marL="0" indent="0">
              <a:lnSpc>
                <a:spcPct val="90000"/>
              </a:lnSpc>
              <a:buNone/>
            </a:pPr>
            <a:endParaRPr lang="fi-FI" sz="170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5012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53376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133042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24631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74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6597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76" name="Isosceles Triangle 75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5488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78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655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80" name="Isosceles Triangle 79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821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843375" cy="5175624"/>
          </a:xfrm>
        </p:spPr>
        <p:txBody>
          <a:bodyPr anchor="ctr">
            <a:normAutofit/>
          </a:bodyPr>
          <a:lstStyle/>
          <a:p>
            <a:r>
              <a:rPr lang="fi-FI">
                <a:solidFill>
                  <a:schemeClr val="tx1">
                    <a:lumMod val="85000"/>
                    <a:lumOff val="15000"/>
                  </a:schemeClr>
                </a:solidFill>
              </a:rPr>
              <a:t>Uni &amp; palautuminen</a:t>
            </a:r>
            <a:br>
              <a:rPr lang="fi-FI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fi-FI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fi-FI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142BFA2A-77A0-4F60-A32A-685681C84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2154" y="-8467"/>
            <a:ext cx="7109846" cy="6866467"/>
          </a:xfrm>
          <a:custGeom>
            <a:avLst/>
            <a:gdLst>
              <a:gd name="connsiteX0" fmla="*/ 0 w 7109846"/>
              <a:gd name="connsiteY0" fmla="*/ 0 h 6866467"/>
              <a:gd name="connsiteX1" fmla="*/ 1249825 w 7109846"/>
              <a:gd name="connsiteY1" fmla="*/ 0 h 6866467"/>
              <a:gd name="connsiteX2" fmla="*/ 1249825 w 7109846"/>
              <a:gd name="connsiteY2" fmla="*/ 8467 h 6866467"/>
              <a:gd name="connsiteX3" fmla="*/ 7109846 w 7109846"/>
              <a:gd name="connsiteY3" fmla="*/ 8467 h 6866467"/>
              <a:gd name="connsiteX4" fmla="*/ 7109846 w 7109846"/>
              <a:gd name="connsiteY4" fmla="*/ 6866467 h 6866467"/>
              <a:gd name="connsiteX5" fmla="*/ 1249825 w 7109846"/>
              <a:gd name="connsiteY5" fmla="*/ 6866467 h 6866467"/>
              <a:gd name="connsiteX6" fmla="*/ 1109382 w 7109846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09846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7109846" y="8467"/>
                </a:lnTo>
                <a:lnTo>
                  <a:pt x="7109846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976417" y="609601"/>
            <a:ext cx="5650963" cy="517562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i-FI" sz="2000" b="1" i="1" dirty="0">
                <a:solidFill>
                  <a:srgbClr val="FFFFFF"/>
                </a:solidFill>
              </a:rPr>
              <a:t>Uniaika on merkittävintä palautumisaikaa</a:t>
            </a:r>
          </a:p>
          <a:p>
            <a:pPr marL="0" indent="0">
              <a:lnSpc>
                <a:spcPct val="90000"/>
              </a:lnSpc>
              <a:buNone/>
            </a:pPr>
            <a:endParaRPr lang="fi-FI" sz="15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fi-FI" sz="1500" dirty="0">
                <a:solidFill>
                  <a:srgbClr val="FFFFFF"/>
                </a:solidFill>
              </a:rPr>
              <a:t>Merkkejä riittämättömästä yön aikaisesta palautumisesta ovat muun muassa vaikeus pysyä hereillä yksitoikkoisissa tilanteissa ja iltapäivän väsymysaalto.</a:t>
            </a:r>
          </a:p>
          <a:p>
            <a:pPr>
              <a:lnSpc>
                <a:spcPct val="90000"/>
              </a:lnSpc>
            </a:pPr>
            <a:r>
              <a:rPr lang="fi-FI" sz="1500" dirty="0">
                <a:solidFill>
                  <a:srgbClr val="FFFFFF"/>
                </a:solidFill>
              </a:rPr>
              <a:t>Yön aikainen palautuminen mahdollistaa aivojen energiavarastojen täyttymisen &amp; koko kehon palautumisen. </a:t>
            </a:r>
          </a:p>
          <a:p>
            <a:pPr>
              <a:lnSpc>
                <a:spcPct val="90000"/>
              </a:lnSpc>
            </a:pPr>
            <a:r>
              <a:rPr lang="fi-FI" sz="1500" dirty="0">
                <a:solidFill>
                  <a:srgbClr val="FFFFFF"/>
                </a:solidFill>
              </a:rPr>
              <a:t>Vaikuttaa esimerkiksi oppimiskykyyn, muistiin ja kykyyn keksiä ratkaisuja uusissa tilanteissa. </a:t>
            </a:r>
            <a:br>
              <a:rPr lang="fi-FI" sz="1500" dirty="0">
                <a:solidFill>
                  <a:srgbClr val="FFFFFF"/>
                </a:solidFill>
              </a:rPr>
            </a:br>
            <a:endParaRPr lang="fi-FI" sz="15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fi-FI" sz="1500" dirty="0">
                <a:solidFill>
                  <a:srgbClr val="FFFFFF"/>
                </a:solidFill>
              </a:rPr>
              <a:t>Suurin riski väsymyksessä on, että kehon tilasta johtuen tekee inhimillisen virheen. </a:t>
            </a:r>
          </a:p>
          <a:p>
            <a:pPr>
              <a:lnSpc>
                <a:spcPct val="90000"/>
              </a:lnSpc>
            </a:pPr>
            <a:r>
              <a:rPr lang="fi-FI" sz="1500" dirty="0">
                <a:solidFill>
                  <a:srgbClr val="FFFFFF"/>
                </a:solidFill>
              </a:rPr>
              <a:t>Väsymyksestä johtuva toimintakyvyn lasku on otettava huomioon aivan erityisesti työssä jossa inhimillisen virheen tekeminen saattaa johtaa vakaviin seuraamuksiin.</a:t>
            </a:r>
          </a:p>
          <a:p>
            <a:pPr>
              <a:lnSpc>
                <a:spcPct val="90000"/>
              </a:lnSpc>
            </a:pPr>
            <a:r>
              <a:rPr lang="fi-FI" sz="1500" dirty="0">
                <a:solidFill>
                  <a:srgbClr val="FFFFFF"/>
                </a:solidFill>
              </a:rPr>
              <a:t>Jos keho ei palaudu, se ei voi toimia normaalisti.</a:t>
            </a:r>
          </a:p>
        </p:txBody>
      </p:sp>
    </p:spTree>
    <p:extLst>
      <p:ext uri="{BB962C8B-B14F-4D97-AF65-F5344CB8AC3E}">
        <p14:creationId xmlns:p14="http://schemas.microsoft.com/office/powerpoint/2010/main" val="30466736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00678" y="324223"/>
            <a:ext cx="8596668" cy="1320800"/>
          </a:xfrm>
        </p:spPr>
        <p:txBody>
          <a:bodyPr/>
          <a:lstStyle/>
          <a:p>
            <a:r>
              <a:rPr lang="fi-FI" dirty="0">
                <a:solidFill>
                  <a:schemeClr val="accent2"/>
                </a:solidFill>
              </a:rPr>
              <a:t>Vinkkejä palautumiseen &amp; hyvään uneen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523783" y="1568727"/>
            <a:ext cx="5717958" cy="4143697"/>
          </a:xfrm>
        </p:spPr>
        <p:txBody>
          <a:bodyPr>
            <a:normAutofit/>
          </a:bodyPr>
          <a:lstStyle/>
          <a:p>
            <a:pPr marL="0" indent="0">
              <a:buClr>
                <a:schemeClr val="tx2"/>
              </a:buClr>
              <a:buNone/>
            </a:pPr>
            <a:r>
              <a:rPr lang="fi-FI" sz="1600" b="1" dirty="0"/>
              <a:t>Hyvän unen mahdollistajat:</a:t>
            </a: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fi-FI" sz="1600" dirty="0"/>
              <a:t>Unta heikentävien kuormitustekijöiden välttäminen (esim. alkoholi ja kahvi)</a:t>
            </a: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fi-FI" sz="1600" dirty="0"/>
              <a:t>Rasittavan liikunnan välttäminen 3-4h ennen nukkumaanmenoa </a:t>
            </a: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fi-FI" sz="1600" dirty="0"/>
              <a:t>Vireystilan laskeminen ennen nukkumaanmenoa, esim. Lukeminen, musiikin kuuntelu, rentoutusharjoitus</a:t>
            </a: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fi-FI" sz="1600" dirty="0"/>
              <a:t>Säännöllinen unirytmi ja uneen valmistautumisen rutiinit</a:t>
            </a: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fi-FI" sz="1600" dirty="0"/>
              <a:t>Miellyttävä, hiljainen ja pimeä nukkumisympäristö</a:t>
            </a: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fi-FI" sz="1600" dirty="0"/>
              <a:t>Unta tukeva iltapala </a:t>
            </a:r>
          </a:p>
          <a:p>
            <a:pPr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fi-FI" sz="1600" dirty="0"/>
              <a:t>Huolten työstäminen jo päivän aikana</a:t>
            </a:r>
          </a:p>
        </p:txBody>
      </p:sp>
      <p:sp>
        <p:nvSpPr>
          <p:cNvPr id="4" name="Tekstiruutu 3"/>
          <p:cNvSpPr txBox="1"/>
          <p:nvPr/>
        </p:nvSpPr>
        <p:spPr>
          <a:xfrm>
            <a:off x="326183" y="1568727"/>
            <a:ext cx="499885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buClr>
                <a:schemeClr val="tx2"/>
              </a:buClr>
              <a:defRPr/>
            </a:pPr>
            <a:r>
              <a:rPr lang="fi-FI" sz="1600" b="1" dirty="0"/>
              <a:t>Palautuminen:</a:t>
            </a:r>
          </a:p>
          <a:p>
            <a:pPr fontAlgn="ctr">
              <a:buClr>
                <a:schemeClr val="tx2"/>
              </a:buClr>
              <a:defRPr/>
            </a:pPr>
            <a:endParaRPr lang="fi-FI" sz="1600" dirty="0"/>
          </a:p>
          <a:p>
            <a:pPr marL="342900" indent="-342900" fontAlgn="ctr"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fi-FI" sz="1600" dirty="0"/>
              <a:t>Rentoutusharjoitukset, esim. hengitystekniikat, meditaatio</a:t>
            </a:r>
          </a:p>
          <a:p>
            <a:pPr fontAlgn="ctr">
              <a:buClr>
                <a:schemeClr val="tx2"/>
              </a:buClr>
              <a:defRPr/>
            </a:pPr>
            <a:endParaRPr lang="fi-FI" sz="1600" dirty="0"/>
          </a:p>
          <a:p>
            <a:pPr marL="342900" indent="-342900" fontAlgn="ctr"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fi-FI" sz="1600" dirty="0"/>
              <a:t>Kevyt liikunta, esim. jooga, venyttely</a:t>
            </a:r>
          </a:p>
          <a:p>
            <a:pPr marL="342900" indent="-342900" fontAlgn="ctr"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endParaRPr lang="fi-FI" sz="1600" dirty="0"/>
          </a:p>
          <a:p>
            <a:pPr marL="342900" indent="-342900" fontAlgn="ctr"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fi-FI" sz="1600" dirty="0"/>
              <a:t>Taide ja kulttuuri, esim. musiikki, lukeminen, näyttelyt,</a:t>
            </a:r>
          </a:p>
          <a:p>
            <a:pPr marL="342900" indent="-342900" fontAlgn="ctr"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endParaRPr lang="fi-FI" sz="1600" dirty="0"/>
          </a:p>
          <a:p>
            <a:pPr marL="342900" indent="-342900" fontAlgn="ctr"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fi-FI" sz="1600" dirty="0"/>
              <a:t>Saunominen, kylmäaltistus (avanto tms.) kylpeminen, hieronta ym.</a:t>
            </a:r>
          </a:p>
          <a:p>
            <a:pPr marL="342900" indent="-342900" fontAlgn="ctr"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endParaRPr lang="fi-FI" sz="1600" dirty="0"/>
          </a:p>
          <a:p>
            <a:pPr marL="342900" indent="-342900" fontAlgn="ctr"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fi-FI" sz="1600" dirty="0"/>
              <a:t>Käsityöt, ruoanlaitto ym. </a:t>
            </a:r>
          </a:p>
          <a:p>
            <a:pPr marL="342900" indent="-342900" fontAlgn="ctr"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endParaRPr lang="fi-FI" sz="1600" dirty="0"/>
          </a:p>
          <a:p>
            <a:pPr marL="342900" indent="-342900" fontAlgn="ctr"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fi-FI" sz="1600" dirty="0"/>
              <a:t>Luonnossa liikkuminen, kalastaminen ym.</a:t>
            </a:r>
          </a:p>
          <a:p>
            <a:pPr marL="342900" indent="-342900" fontAlgn="ctr"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endParaRPr lang="fi-FI" sz="1600" dirty="0"/>
          </a:p>
          <a:p>
            <a:pPr marL="342900" indent="-342900" fontAlgn="ctr"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fi-FI" sz="1600" dirty="0"/>
              <a:t>Perhe, ystävät, huumori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5674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joulukuusi, joulu, animaatio&#10;&#10;Kuvaus luotu automaattisesti">
            <a:extLst>
              <a:ext uri="{FF2B5EF4-FFF2-40B4-BE49-F238E27FC236}">
                <a16:creationId xmlns:a16="http://schemas.microsoft.com/office/drawing/2014/main" id="{880577FC-BF8E-7B38-EBA6-2F84F96164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421" r="14600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E87EF1-57CA-526E-2845-98E4E61EB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sz="2000" dirty="0"/>
              <a:t>Ravinto hyvinvoinnin tukena</a:t>
            </a:r>
            <a:br>
              <a:rPr lang="fi-FI" sz="2000" dirty="0"/>
            </a:br>
            <a:br>
              <a:rPr lang="fi-FI" sz="2000" dirty="0"/>
            </a:br>
            <a:r>
              <a:rPr lang="fi-FI" sz="1600" dirty="0"/>
              <a:t>- syö säännöllisesti ja juo riittävästi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E5469EA-5E84-9909-C140-843C1FC6CB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851122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i-FI" dirty="0">
              <a:hlinkClick r:id="rId3"/>
            </a:endParaRPr>
          </a:p>
          <a:p>
            <a:r>
              <a:rPr lang="fi-FI" dirty="0">
                <a:hlinkClick r:id="rId3"/>
              </a:rPr>
              <a:t>Terveyttä edistävä ruokavalio - Ruokavirasto</a:t>
            </a:r>
            <a:endParaRPr lang="fi-FI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1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5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7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9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1044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68039A-ADD2-7E0E-8978-2BB036CC0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154563" cy="1320800"/>
          </a:xfrm>
        </p:spPr>
        <p:txBody>
          <a:bodyPr>
            <a:normAutofit fontScale="90000"/>
          </a:bodyPr>
          <a:lstStyle/>
          <a:p>
            <a:r>
              <a:rPr lang="fi-FI" dirty="0"/>
              <a:t>KESTÄVÄÄ TERVEYTTÄ RUOASTA </a:t>
            </a:r>
            <a:br>
              <a:rPr lang="fi-FI" dirty="0"/>
            </a:br>
            <a:r>
              <a:rPr lang="fi-FI" dirty="0"/>
              <a:t>– </a:t>
            </a:r>
            <a:r>
              <a:rPr lang="fi-FI" sz="2800" dirty="0"/>
              <a:t>kansalliset ravitsemussuositukset 2024 (julkaistu 27.11.2024)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51FE2A-43EC-90F8-E44E-053162E9D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Kestävää terveyttä ruoasta – kansallisten ravitsemussuositusten 2024 tavoitteena on edistää väestön terveyttä, vastata ravitsemus- ja terveysongelmiin sekä vähentää ruoankäytöstä ja -tuotannosta aiheutuvia haitallisia ympäristövaikutuksia. </a:t>
            </a:r>
          </a:p>
          <a:p>
            <a:r>
              <a:rPr lang="fi-FI" dirty="0"/>
              <a:t>Ravitsemussuositukset on tarkoitettu hyödynnettäväksi terveydenhuollossa, ruokapalveluiden ateriasuunnittelussa, elintarvikkeiden tuotekehityksessä, viestinnässä sekä ravitsemusopetuksessa ja -kasvatuksessa. Julkaisu sisältää energian ja ravintoaineiden saantisuositukset, suositeltavat ruokavalinnat ja ohjeita suositusten toimeenpanoon ja soveltamiseen.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>
                <a:hlinkClick r:id="rId2"/>
              </a:rPr>
              <a:t>Kestävää terveyttä ruoasta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21136291"/>
      </p:ext>
    </p:extLst>
  </p:cSld>
  <p:clrMapOvr>
    <a:masterClrMapping/>
  </p:clrMapOvr>
</p:sld>
</file>

<file path=ppt/theme/theme1.xml><?xml version="1.0" encoding="utf-8"?>
<a:theme xmlns:a="http://schemas.openxmlformats.org/drawingml/2006/main" name="Pinta">
  <a:themeElements>
    <a:clrScheme name="Pin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Pin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n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1671</TotalTime>
  <Words>669</Words>
  <Application>Microsoft Office PowerPoint</Application>
  <PresentationFormat>Laajakuva</PresentationFormat>
  <Paragraphs>80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6" baseType="lpstr">
      <vt:lpstr>Arial</vt:lpstr>
      <vt:lpstr>Calibri</vt:lpstr>
      <vt:lpstr>myriad-pro</vt:lpstr>
      <vt:lpstr>Trebuchet MS</vt:lpstr>
      <vt:lpstr>Wingdings 3</vt:lpstr>
      <vt:lpstr>Pinta</vt:lpstr>
      <vt:lpstr>Hyvinvointi Liikkuva Saaristo      </vt:lpstr>
      <vt:lpstr>Hyvinvointi on huolehtimista perusasioista  </vt:lpstr>
      <vt:lpstr>Harrastukset tukevat hyvinvointia</vt:lpstr>
      <vt:lpstr>Liikunnan yhteydet hyvinvointiin</vt:lpstr>
      <vt:lpstr>Mitä on palautuminen</vt:lpstr>
      <vt:lpstr>Uni &amp; palautuminen  </vt:lpstr>
      <vt:lpstr>Vinkkejä palautumiseen &amp; hyvään uneen</vt:lpstr>
      <vt:lpstr>Ravinto hyvinvoinnin tukena  - syö säännöllisesti ja juo riittävästi</vt:lpstr>
      <vt:lpstr>KESTÄVÄÄ TERVEYTTÄ RUOASTA  – kansalliset ravitsemussuositukset 2024 (julkaistu 27.11.2024)</vt:lpstr>
      <vt:lpstr>Työyhteisö hyvinvoinnin tukena   POHDINTA: ”Mitä minä tuon tullessani töihin?</vt:lpstr>
    </vt:vector>
  </TitlesOfParts>
  <Company>Medbit Oy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Liikunta-, palautuminen &amp; työssä jaksaminen</dc:title>
  <dc:creator>Lehtonen Heidi Emilia</dc:creator>
  <cp:lastModifiedBy>Elina Rautanen</cp:lastModifiedBy>
  <cp:revision>111</cp:revision>
  <cp:lastPrinted>2017-10-23T10:32:14Z</cp:lastPrinted>
  <dcterms:created xsi:type="dcterms:W3CDTF">2017-10-20T05:46:04Z</dcterms:created>
  <dcterms:modified xsi:type="dcterms:W3CDTF">2025-11-11T10:24:24Z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2023-12-19T12:59:55Z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f1fc3d0a-ee56-4f33-ab7c-c77444ca1078</vt:lpwstr>
  </property>
  <property fmtid="{D5CDD505-2E9C-101B-9397-08002B2CF9AE}" pid="7" name="MSIP_Label_defa4170-0d19-0005-0004-bc88714345d2_ActionId">
    <vt:lpwstr>84625dd9-5aaf-4246-bf15-4016c28c6440</vt:lpwstr>
  </property>
  <property fmtid="{D5CDD505-2E9C-101B-9397-08002B2CF9AE}" pid="8" name="MSIP_Label_defa4170-0d19-0005-0004-bc88714345d2_ContentBits">
    <vt:lpwstr>0</vt:lpwstr>
  </property>
</Properties>
</file>